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webp" ContentType="image/webp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embeddedFontLst>
    <p:embeddedFont>
      <p:font typeface="MiSans" charset="-122" pitchFamily="34"/>
      <p:regular r:id="rId13"/>
    </p:embeddedFont>
    <p:embeddedFont>
      <p:font typeface="Noto Sans SC" charset="-122" pitchFamily="34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/Relationships>
</file>

<file path=ppt/media/>
</file>

<file path=ppt/media/image-1-1.webp>
</file>

<file path=ppt/media/image-6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webp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newmanwebsolutions.com/d9796415aff6c17507738e16042e6970486db79d.webp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7813" b="781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FFFFFF"/>
              </a:gs>
              <a:gs pos="50000">
                <a:srgbClr val="FFFFFF">
                  <a:alpha val="95000"/>
                </a:srgbClr>
              </a:gs>
              <a:gs pos="100000">
                <a:srgbClr val="FFFFFF">
                  <a:alpha val="8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381000"/>
            <a:ext cx="1638300" cy="342900"/>
          </a:xfrm>
          <a:custGeom>
            <a:avLst/>
            <a:gdLst/>
            <a:ahLst/>
            <a:cxnLst/>
            <a:rect l="l" t="t" r="r" b="b"/>
            <a:pathLst>
              <a:path w="1638300" h="342900">
                <a:moveTo>
                  <a:pt x="171450" y="0"/>
                </a:moveTo>
                <a:lnTo>
                  <a:pt x="1466850" y="0"/>
                </a:lnTo>
                <a:cubicBezTo>
                  <a:pt x="1561476" y="0"/>
                  <a:pt x="1638300" y="76824"/>
                  <a:pt x="1638300" y="171450"/>
                </a:cubicBezTo>
                <a:lnTo>
                  <a:pt x="1638300" y="171450"/>
                </a:lnTo>
                <a:cubicBezTo>
                  <a:pt x="1638300" y="266076"/>
                  <a:pt x="1561476" y="342900"/>
                  <a:pt x="146685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0B1220"/>
          </a:solidFill>
          <a:ln/>
        </p:spPr>
      </p:sp>
      <p:sp>
        <p:nvSpPr>
          <p:cNvPr id="5" name="Text 2"/>
          <p:cNvSpPr/>
          <p:nvPr/>
        </p:nvSpPr>
        <p:spPr>
          <a:xfrm>
            <a:off x="533400" y="45720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CRM AUTOMATION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0798612" y="51435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7" name="Text 4"/>
          <p:cNvSpPr/>
          <p:nvPr/>
        </p:nvSpPr>
        <p:spPr>
          <a:xfrm>
            <a:off x="10951012" y="457200"/>
            <a:ext cx="923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AutomateLabs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1219200"/>
            <a:ext cx="88773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Every Lead.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0B122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Qualified. Scheduled. Logged.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4019550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AutomateLabs connects your CRM + inbox + calendar + AI so leads move from inquiry to meeting </a:t>
            </a:r>
            <a:pPr>
              <a:lnSpc>
                <a:spcPct val="14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without manual follow-ups</a:t>
            </a:r>
            <a:pPr>
              <a:lnSpc>
                <a:spcPct val="140000"/>
              </a:lnSpc>
            </a:pPr>
            <a:r>
              <a:rPr lang="en-US" sz="1800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000" y="5158740"/>
            <a:ext cx="2085975" cy="571500"/>
          </a:xfrm>
          <a:custGeom>
            <a:avLst/>
            <a:gdLst/>
            <a:ahLst/>
            <a:cxnLst/>
            <a:rect l="l" t="t" r="r" b="b"/>
            <a:pathLst>
              <a:path w="2085975" h="571500">
                <a:moveTo>
                  <a:pt x="76198" y="0"/>
                </a:moveTo>
                <a:lnTo>
                  <a:pt x="2009777" y="0"/>
                </a:lnTo>
                <a:cubicBezTo>
                  <a:pt x="2051860" y="0"/>
                  <a:pt x="2085975" y="34115"/>
                  <a:pt x="2085975" y="76198"/>
                </a:cubicBezTo>
                <a:lnTo>
                  <a:pt x="2085975" y="495302"/>
                </a:lnTo>
                <a:cubicBezTo>
                  <a:pt x="2085975" y="537385"/>
                  <a:pt x="2051860" y="571500"/>
                  <a:pt x="2009777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0B1220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338138" y="5158740"/>
            <a:ext cx="2171700" cy="571500"/>
          </a:xfrm>
          <a:prstGeom prst="rect">
            <a:avLst/>
          </a:prstGeom>
          <a:noFill/>
          <a:ln/>
        </p:spPr>
        <p:txBody>
          <a:bodyPr wrap="square" lIns="381000" tIns="152400" rIns="381000" bIns="15240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Book Free Audit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703314" y="5151120"/>
            <a:ext cx="2272665" cy="586740"/>
          </a:xfrm>
          <a:custGeom>
            <a:avLst/>
            <a:gdLst/>
            <a:ahLst/>
            <a:cxnLst/>
            <a:rect l="l" t="t" r="r" b="b"/>
            <a:pathLst>
              <a:path w="2272665" h="586740">
                <a:moveTo>
                  <a:pt x="76200" y="0"/>
                </a:moveTo>
                <a:lnTo>
                  <a:pt x="2196465" y="0"/>
                </a:lnTo>
                <a:cubicBezTo>
                  <a:pt x="2238549" y="0"/>
                  <a:pt x="2272665" y="34116"/>
                  <a:pt x="2272665" y="76200"/>
                </a:cubicBezTo>
                <a:lnTo>
                  <a:pt x="2272665" y="510540"/>
                </a:lnTo>
                <a:cubicBezTo>
                  <a:pt x="2272665" y="552624"/>
                  <a:pt x="2238549" y="586740"/>
                  <a:pt x="2196465" y="586740"/>
                </a:cubicBezTo>
                <a:lnTo>
                  <a:pt x="76200" y="586740"/>
                </a:lnTo>
                <a:cubicBezTo>
                  <a:pt x="34116" y="586740"/>
                  <a:pt x="0" y="552624"/>
                  <a:pt x="0" y="51054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0B122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652832" y="5143500"/>
            <a:ext cx="2343150" cy="571500"/>
          </a:xfrm>
          <a:prstGeom prst="rect">
            <a:avLst/>
          </a:prstGeom>
          <a:noFill/>
          <a:ln/>
        </p:spPr>
        <p:txBody>
          <a:bodyPr wrap="square" lIns="381000" tIns="152400" rIns="381000" bIns="15240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See CRM Systems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81000" y="5939790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2E8F0"/>
          </a:solidFill>
          <a:ln/>
        </p:spPr>
      </p:sp>
      <p:sp>
        <p:nvSpPr>
          <p:cNvPr id="15" name="Shape 12"/>
          <p:cNvSpPr/>
          <p:nvPr/>
        </p:nvSpPr>
        <p:spPr>
          <a:xfrm>
            <a:off x="381000" y="62484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7163" y="0"/>
                </a:moveTo>
                <a:cubicBezTo>
                  <a:pt x="157163" y="-7903"/>
                  <a:pt x="150778" y="-14287"/>
                  <a:pt x="142875" y="-14287"/>
                </a:cubicBezTo>
                <a:cubicBezTo>
                  <a:pt x="134972" y="-14287"/>
                  <a:pt x="128588" y="-7903"/>
                  <a:pt x="128588" y="0"/>
                </a:cubicBezTo>
                <a:lnTo>
                  <a:pt x="128588" y="28575"/>
                </a:lnTo>
                <a:lnTo>
                  <a:pt x="85725" y="28575"/>
                </a:lnTo>
                <a:cubicBezTo>
                  <a:pt x="62061" y="28575"/>
                  <a:pt x="42863" y="47774"/>
                  <a:pt x="42863" y="71438"/>
                </a:cubicBezTo>
                <a:lnTo>
                  <a:pt x="42863" y="171450"/>
                </a:lnTo>
                <a:cubicBezTo>
                  <a:pt x="42863" y="195114"/>
                  <a:pt x="62061" y="214313"/>
                  <a:pt x="85725" y="214313"/>
                </a:cubicBezTo>
                <a:lnTo>
                  <a:pt x="200025" y="214313"/>
                </a:lnTo>
                <a:cubicBezTo>
                  <a:pt x="223689" y="214313"/>
                  <a:pt x="242888" y="195114"/>
                  <a:pt x="242888" y="171450"/>
                </a:cubicBezTo>
                <a:lnTo>
                  <a:pt x="242888" y="71438"/>
                </a:lnTo>
                <a:cubicBezTo>
                  <a:pt x="242888" y="47774"/>
                  <a:pt x="223689" y="28575"/>
                  <a:pt x="200025" y="28575"/>
                </a:cubicBezTo>
                <a:lnTo>
                  <a:pt x="157163" y="28575"/>
                </a:lnTo>
                <a:lnTo>
                  <a:pt x="157163" y="0"/>
                </a:lnTo>
                <a:close/>
                <a:moveTo>
                  <a:pt x="71438" y="164306"/>
                </a:moveTo>
                <a:cubicBezTo>
                  <a:pt x="71438" y="158368"/>
                  <a:pt x="76215" y="153591"/>
                  <a:pt x="82153" y="153591"/>
                </a:cubicBezTo>
                <a:lnTo>
                  <a:pt x="96441" y="153591"/>
                </a:lnTo>
                <a:cubicBezTo>
                  <a:pt x="102379" y="153591"/>
                  <a:pt x="107156" y="158368"/>
                  <a:pt x="107156" y="164306"/>
                </a:cubicBezTo>
                <a:cubicBezTo>
                  <a:pt x="107156" y="170244"/>
                  <a:pt x="102379" y="175022"/>
                  <a:pt x="96441" y="175022"/>
                </a:cubicBezTo>
                <a:lnTo>
                  <a:pt x="82153" y="175022"/>
                </a:lnTo>
                <a:cubicBezTo>
                  <a:pt x="76215" y="175022"/>
                  <a:pt x="71438" y="170244"/>
                  <a:pt x="71438" y="164306"/>
                </a:cubicBezTo>
                <a:close/>
                <a:moveTo>
                  <a:pt x="125016" y="164306"/>
                </a:moveTo>
                <a:cubicBezTo>
                  <a:pt x="125016" y="158368"/>
                  <a:pt x="129793" y="153591"/>
                  <a:pt x="135731" y="153591"/>
                </a:cubicBezTo>
                <a:lnTo>
                  <a:pt x="150019" y="153591"/>
                </a:lnTo>
                <a:cubicBezTo>
                  <a:pt x="155957" y="153591"/>
                  <a:pt x="160734" y="158368"/>
                  <a:pt x="160734" y="164306"/>
                </a:cubicBezTo>
                <a:cubicBezTo>
                  <a:pt x="160734" y="170244"/>
                  <a:pt x="155957" y="175022"/>
                  <a:pt x="150019" y="175022"/>
                </a:cubicBezTo>
                <a:lnTo>
                  <a:pt x="135731" y="175022"/>
                </a:lnTo>
                <a:cubicBezTo>
                  <a:pt x="129793" y="175022"/>
                  <a:pt x="125016" y="170244"/>
                  <a:pt x="125016" y="164306"/>
                </a:cubicBezTo>
                <a:close/>
                <a:moveTo>
                  <a:pt x="178594" y="164306"/>
                </a:moveTo>
                <a:cubicBezTo>
                  <a:pt x="178594" y="158368"/>
                  <a:pt x="183371" y="153591"/>
                  <a:pt x="189309" y="153591"/>
                </a:cubicBezTo>
                <a:lnTo>
                  <a:pt x="203597" y="153591"/>
                </a:lnTo>
                <a:cubicBezTo>
                  <a:pt x="209535" y="153591"/>
                  <a:pt x="214313" y="158368"/>
                  <a:pt x="214313" y="164306"/>
                </a:cubicBezTo>
                <a:cubicBezTo>
                  <a:pt x="214313" y="170244"/>
                  <a:pt x="209535" y="175022"/>
                  <a:pt x="203597" y="175022"/>
                </a:cubicBezTo>
                <a:lnTo>
                  <a:pt x="189309" y="175022"/>
                </a:lnTo>
                <a:cubicBezTo>
                  <a:pt x="183371" y="175022"/>
                  <a:pt x="178594" y="170244"/>
                  <a:pt x="178594" y="164306"/>
                </a:cubicBezTo>
                <a:close/>
                <a:moveTo>
                  <a:pt x="100013" y="78581"/>
                </a:moveTo>
                <a:cubicBezTo>
                  <a:pt x="111841" y="78581"/>
                  <a:pt x="121444" y="88184"/>
                  <a:pt x="121444" y="100013"/>
                </a:cubicBezTo>
                <a:cubicBezTo>
                  <a:pt x="121444" y="111841"/>
                  <a:pt x="111841" y="121444"/>
                  <a:pt x="100013" y="121444"/>
                </a:cubicBezTo>
                <a:cubicBezTo>
                  <a:pt x="88184" y="121444"/>
                  <a:pt x="78581" y="111841"/>
                  <a:pt x="78581" y="100013"/>
                </a:cubicBezTo>
                <a:cubicBezTo>
                  <a:pt x="78581" y="88184"/>
                  <a:pt x="88184" y="78581"/>
                  <a:pt x="100013" y="78581"/>
                </a:cubicBezTo>
                <a:close/>
                <a:moveTo>
                  <a:pt x="164306" y="100013"/>
                </a:moveTo>
                <a:cubicBezTo>
                  <a:pt x="164306" y="88184"/>
                  <a:pt x="173909" y="78581"/>
                  <a:pt x="185738" y="78581"/>
                </a:cubicBezTo>
                <a:cubicBezTo>
                  <a:pt x="197566" y="78581"/>
                  <a:pt x="207169" y="88184"/>
                  <a:pt x="207169" y="100013"/>
                </a:cubicBezTo>
                <a:cubicBezTo>
                  <a:pt x="207169" y="111841"/>
                  <a:pt x="197566" y="121444"/>
                  <a:pt x="185738" y="121444"/>
                </a:cubicBezTo>
                <a:cubicBezTo>
                  <a:pt x="173909" y="121444"/>
                  <a:pt x="164306" y="111841"/>
                  <a:pt x="164306" y="100013"/>
                </a:cubicBezTo>
                <a:close/>
                <a:moveTo>
                  <a:pt x="28575" y="100013"/>
                </a:moveTo>
                <a:cubicBezTo>
                  <a:pt x="28575" y="92110"/>
                  <a:pt x="22190" y="85725"/>
                  <a:pt x="14288" y="85725"/>
                </a:cubicBezTo>
                <a:cubicBezTo>
                  <a:pt x="6385" y="85725"/>
                  <a:pt x="0" y="92110"/>
                  <a:pt x="0" y="100013"/>
                </a:cubicBezTo>
                <a:lnTo>
                  <a:pt x="0" y="142875"/>
                </a:lnTo>
                <a:cubicBezTo>
                  <a:pt x="0" y="150778"/>
                  <a:pt x="6385" y="157163"/>
                  <a:pt x="14288" y="157163"/>
                </a:cubicBezTo>
                <a:cubicBezTo>
                  <a:pt x="22190" y="157163"/>
                  <a:pt x="28575" y="150778"/>
                  <a:pt x="28575" y="142875"/>
                </a:cubicBezTo>
                <a:lnTo>
                  <a:pt x="28575" y="100013"/>
                </a:lnTo>
                <a:close/>
                <a:moveTo>
                  <a:pt x="271463" y="85725"/>
                </a:moveTo>
                <a:cubicBezTo>
                  <a:pt x="263560" y="85725"/>
                  <a:pt x="257175" y="92110"/>
                  <a:pt x="257175" y="100013"/>
                </a:cubicBezTo>
                <a:lnTo>
                  <a:pt x="257175" y="142875"/>
                </a:lnTo>
                <a:cubicBezTo>
                  <a:pt x="257175" y="150778"/>
                  <a:pt x="263560" y="157163"/>
                  <a:pt x="271463" y="157163"/>
                </a:cubicBezTo>
                <a:cubicBezTo>
                  <a:pt x="279365" y="157163"/>
                  <a:pt x="285750" y="150778"/>
                  <a:pt x="285750" y="142875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6" name="Text 13"/>
          <p:cNvSpPr/>
          <p:nvPr/>
        </p:nvSpPr>
        <p:spPr>
          <a:xfrm>
            <a:off x="781050" y="6248400"/>
            <a:ext cx="876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335423" y="62484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51269" y="-4420"/>
                </a:moveTo>
                <a:cubicBezTo>
                  <a:pt x="156582" y="-580"/>
                  <a:pt x="158547" y="6385"/>
                  <a:pt x="156136" y="12457"/>
                </a:cubicBezTo>
                <a:lnTo>
                  <a:pt x="121131" y="100013"/>
                </a:lnTo>
                <a:lnTo>
                  <a:pt x="185738" y="100013"/>
                </a:lnTo>
                <a:cubicBezTo>
                  <a:pt x="191765" y="100013"/>
                  <a:pt x="197123" y="103763"/>
                  <a:pt x="199177" y="109433"/>
                </a:cubicBezTo>
                <a:cubicBezTo>
                  <a:pt x="201231" y="115104"/>
                  <a:pt x="199489" y="121444"/>
                  <a:pt x="194890" y="125284"/>
                </a:cubicBezTo>
                <a:lnTo>
                  <a:pt x="66303" y="232440"/>
                </a:lnTo>
                <a:cubicBezTo>
                  <a:pt x="61258" y="236637"/>
                  <a:pt x="54069" y="236860"/>
                  <a:pt x="48756" y="233020"/>
                </a:cubicBezTo>
                <a:cubicBezTo>
                  <a:pt x="43443" y="229180"/>
                  <a:pt x="41478" y="222215"/>
                  <a:pt x="43889" y="216143"/>
                </a:cubicBezTo>
                <a:lnTo>
                  <a:pt x="78894" y="128588"/>
                </a:lnTo>
                <a:lnTo>
                  <a:pt x="14288" y="128588"/>
                </a:lnTo>
                <a:cubicBezTo>
                  <a:pt x="8260" y="128588"/>
                  <a:pt x="2902" y="124837"/>
                  <a:pt x="848" y="119167"/>
                </a:cubicBezTo>
                <a:cubicBezTo>
                  <a:pt x="-1206" y="113496"/>
                  <a:pt x="536" y="107156"/>
                  <a:pt x="5135" y="103316"/>
                </a:cubicBezTo>
                <a:lnTo>
                  <a:pt x="133722" y="-3840"/>
                </a:lnTo>
                <a:cubicBezTo>
                  <a:pt x="138767" y="-8037"/>
                  <a:pt x="145956" y="-8260"/>
                  <a:pt x="151269" y="-442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8" name="Text 15"/>
          <p:cNvSpPr/>
          <p:nvPr/>
        </p:nvSpPr>
        <p:spPr>
          <a:xfrm>
            <a:off x="4692610" y="6248400"/>
            <a:ext cx="1571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5-Day Implementation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8232696" y="62484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9423" y="102022"/>
                </a:moveTo>
                <a:cubicBezTo>
                  <a:pt x="35362" y="60499"/>
                  <a:pt x="71125" y="28575"/>
                  <a:pt x="114300" y="28575"/>
                </a:cubicBezTo>
                <a:cubicBezTo>
                  <a:pt x="137964" y="28575"/>
                  <a:pt x="159395" y="38174"/>
                  <a:pt x="174933" y="53667"/>
                </a:cubicBezTo>
                <a:cubicBezTo>
                  <a:pt x="175022" y="53757"/>
                  <a:pt x="175111" y="53846"/>
                  <a:pt x="175200" y="53935"/>
                </a:cubicBezTo>
                <a:lnTo>
                  <a:pt x="178594" y="57150"/>
                </a:lnTo>
                <a:lnTo>
                  <a:pt x="157207" y="57150"/>
                </a:lnTo>
                <a:cubicBezTo>
                  <a:pt x="149304" y="57150"/>
                  <a:pt x="142920" y="63535"/>
                  <a:pt x="142920" y="71438"/>
                </a:cubicBezTo>
                <a:cubicBezTo>
                  <a:pt x="142920" y="79340"/>
                  <a:pt x="149304" y="85725"/>
                  <a:pt x="157207" y="85725"/>
                </a:cubicBezTo>
                <a:lnTo>
                  <a:pt x="214357" y="85725"/>
                </a:lnTo>
                <a:cubicBezTo>
                  <a:pt x="222260" y="85725"/>
                  <a:pt x="228645" y="79340"/>
                  <a:pt x="228645" y="71438"/>
                </a:cubicBezTo>
                <a:lnTo>
                  <a:pt x="228645" y="14288"/>
                </a:lnTo>
                <a:cubicBezTo>
                  <a:pt x="228645" y="6385"/>
                  <a:pt x="222260" y="0"/>
                  <a:pt x="214357" y="0"/>
                </a:cubicBezTo>
                <a:cubicBezTo>
                  <a:pt x="206454" y="0"/>
                  <a:pt x="200070" y="6385"/>
                  <a:pt x="200070" y="14288"/>
                </a:cubicBezTo>
                <a:lnTo>
                  <a:pt x="200070" y="38130"/>
                </a:lnTo>
                <a:lnTo>
                  <a:pt x="195024" y="33352"/>
                </a:lnTo>
                <a:cubicBezTo>
                  <a:pt x="174352" y="12769"/>
                  <a:pt x="145777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lose/>
                <a:moveTo>
                  <a:pt x="227439" y="130597"/>
                </a:moveTo>
                <a:cubicBezTo>
                  <a:pt x="228555" y="122783"/>
                  <a:pt x="223108" y="115550"/>
                  <a:pt x="215339" y="114434"/>
                </a:cubicBezTo>
                <a:cubicBezTo>
                  <a:pt x="207571" y="113318"/>
                  <a:pt x="200293" y="118765"/>
                  <a:pt x="199177" y="126534"/>
                </a:cubicBezTo>
                <a:cubicBezTo>
                  <a:pt x="193238" y="168057"/>
                  <a:pt x="157475" y="199980"/>
                  <a:pt x="114300" y="199980"/>
                </a:cubicBezTo>
                <a:cubicBezTo>
                  <a:pt x="90636" y="199980"/>
                  <a:pt x="69205" y="190381"/>
                  <a:pt x="53667" y="174888"/>
                </a:cubicBezTo>
                <a:cubicBezTo>
                  <a:pt x="53578" y="174799"/>
                  <a:pt x="53489" y="174709"/>
                  <a:pt x="53400" y="174620"/>
                </a:cubicBezTo>
                <a:lnTo>
                  <a:pt x="50006" y="171405"/>
                </a:lnTo>
                <a:lnTo>
                  <a:pt x="71393" y="171405"/>
                </a:lnTo>
                <a:cubicBezTo>
                  <a:pt x="79296" y="171405"/>
                  <a:pt x="85680" y="165021"/>
                  <a:pt x="85680" y="157118"/>
                </a:cubicBezTo>
                <a:cubicBezTo>
                  <a:pt x="85680" y="149215"/>
                  <a:pt x="79296" y="142830"/>
                  <a:pt x="71393" y="142830"/>
                </a:cubicBezTo>
                <a:lnTo>
                  <a:pt x="14288" y="142875"/>
                </a:lnTo>
                <a:cubicBezTo>
                  <a:pt x="10492" y="142875"/>
                  <a:pt x="6831" y="144393"/>
                  <a:pt x="4152" y="147117"/>
                </a:cubicBezTo>
                <a:cubicBezTo>
                  <a:pt x="1473" y="149840"/>
                  <a:pt x="-45" y="153457"/>
                  <a:pt x="0" y="157296"/>
                </a:cubicBezTo>
                <a:lnTo>
                  <a:pt x="446" y="214000"/>
                </a:lnTo>
                <a:cubicBezTo>
                  <a:pt x="491" y="221903"/>
                  <a:pt x="6965" y="228243"/>
                  <a:pt x="14868" y="228154"/>
                </a:cubicBezTo>
                <a:cubicBezTo>
                  <a:pt x="22771" y="228064"/>
                  <a:pt x="29111" y="221635"/>
                  <a:pt x="29021" y="213732"/>
                </a:cubicBezTo>
                <a:lnTo>
                  <a:pt x="28843" y="190738"/>
                </a:lnTo>
                <a:lnTo>
                  <a:pt x="33620" y="195248"/>
                </a:lnTo>
                <a:cubicBezTo>
                  <a:pt x="54293" y="215831"/>
                  <a:pt x="82823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0" name="Text 17"/>
          <p:cNvSpPr/>
          <p:nvPr/>
        </p:nvSpPr>
        <p:spPr>
          <a:xfrm>
            <a:off x="8604171" y="6248400"/>
            <a:ext cx="117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50+ Integrations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457200"/>
          </a:xfrm>
          <a:custGeom>
            <a:avLst/>
            <a:gdLst/>
            <a:ahLst/>
            <a:cxnLst/>
            <a:rect l="l" t="t" r="r" b="b"/>
            <a:pathLst>
              <a:path w="38100" h="457200">
                <a:moveTo>
                  <a:pt x="19050" y="0"/>
                </a:moveTo>
                <a:lnTo>
                  <a:pt x="19050" y="0"/>
                </a:lnTo>
                <a:cubicBezTo>
                  <a:pt x="29564" y="0"/>
                  <a:pt x="38100" y="8536"/>
                  <a:pt x="38100" y="19050"/>
                </a:cubicBezTo>
                <a:lnTo>
                  <a:pt x="38100" y="438150"/>
                </a:lnTo>
                <a:cubicBezTo>
                  <a:pt x="38100" y="448664"/>
                  <a:pt x="29564" y="457200"/>
                  <a:pt x="19050" y="457200"/>
                </a:cubicBezTo>
                <a:lnTo>
                  <a:pt x="19050" y="457200"/>
                </a:lnTo>
                <a:cubicBezTo>
                  <a:pt x="8536" y="457200"/>
                  <a:pt x="0" y="448664"/>
                  <a:pt x="0" y="4381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4457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Problem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571500"/>
            <a:ext cx="46196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Why Leads Get Lost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7700" y="1143000"/>
            <a:ext cx="11258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Sales teams lose deals every day to fixable gaps in their process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714500"/>
            <a:ext cx="5581650" cy="1676400"/>
          </a:xfrm>
          <a:custGeom>
            <a:avLst/>
            <a:gdLst/>
            <a:ahLst/>
            <a:cxnLst/>
            <a:rect l="l" t="t" r="r" b="b"/>
            <a:pathLst>
              <a:path w="5581650" h="1676400">
                <a:moveTo>
                  <a:pt x="38100" y="0"/>
                </a:moveTo>
                <a:lnTo>
                  <a:pt x="5467353" y="0"/>
                </a:lnTo>
                <a:cubicBezTo>
                  <a:pt x="5530478" y="0"/>
                  <a:pt x="5581650" y="51172"/>
                  <a:pt x="5581650" y="114297"/>
                </a:cubicBezTo>
                <a:lnTo>
                  <a:pt x="5581650" y="1562103"/>
                </a:lnTo>
                <a:cubicBezTo>
                  <a:pt x="5581650" y="1625228"/>
                  <a:pt x="5530478" y="1676400"/>
                  <a:pt x="5467353" y="1676400"/>
                </a:cubicBezTo>
                <a:lnTo>
                  <a:pt x="38100" y="1676400"/>
                </a:lnTo>
                <a:cubicBezTo>
                  <a:pt x="17058" y="1676400"/>
                  <a:pt x="0" y="1659342"/>
                  <a:pt x="0" y="1638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400050" y="17145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3810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38100" y="1676400"/>
                </a:lnTo>
                <a:cubicBezTo>
                  <a:pt x="17072" y="1676400"/>
                  <a:pt x="0" y="1659328"/>
                  <a:pt x="0" y="1638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8" name="Shape 6"/>
          <p:cNvSpPr/>
          <p:nvPr/>
        </p:nvSpPr>
        <p:spPr>
          <a:xfrm>
            <a:off x="647700" y="208359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F4444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800100" y="22359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10" name="Text 8"/>
          <p:cNvSpPr/>
          <p:nvPr/>
        </p:nvSpPr>
        <p:spPr>
          <a:xfrm>
            <a:off x="1333500" y="2083594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Slow Follow-up = Lost Deals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33500" y="2464475"/>
            <a:ext cx="4505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After 5 minutes, your lead is 10x less likely to respond. Most teams take 30+ minutes.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29350" y="1714500"/>
            <a:ext cx="5581650" cy="1676400"/>
          </a:xfrm>
          <a:custGeom>
            <a:avLst/>
            <a:gdLst/>
            <a:ahLst/>
            <a:cxnLst/>
            <a:rect l="l" t="t" r="r" b="b"/>
            <a:pathLst>
              <a:path w="5581650" h="1676400">
                <a:moveTo>
                  <a:pt x="38100" y="0"/>
                </a:moveTo>
                <a:lnTo>
                  <a:pt x="5467353" y="0"/>
                </a:lnTo>
                <a:cubicBezTo>
                  <a:pt x="5530478" y="0"/>
                  <a:pt x="5581650" y="51172"/>
                  <a:pt x="5581650" y="114297"/>
                </a:cubicBezTo>
                <a:lnTo>
                  <a:pt x="5581650" y="1562103"/>
                </a:lnTo>
                <a:cubicBezTo>
                  <a:pt x="5581650" y="1625228"/>
                  <a:pt x="5530478" y="1676400"/>
                  <a:pt x="5467353" y="1676400"/>
                </a:cubicBezTo>
                <a:lnTo>
                  <a:pt x="38100" y="1676400"/>
                </a:lnTo>
                <a:cubicBezTo>
                  <a:pt x="17058" y="1676400"/>
                  <a:pt x="0" y="1659342"/>
                  <a:pt x="0" y="1638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6229350" y="17145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3810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38100" y="1676400"/>
                </a:lnTo>
                <a:cubicBezTo>
                  <a:pt x="17072" y="1676400"/>
                  <a:pt x="0" y="1659328"/>
                  <a:pt x="0" y="1638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4" name="Shape 12"/>
          <p:cNvSpPr/>
          <p:nvPr/>
        </p:nvSpPr>
        <p:spPr>
          <a:xfrm>
            <a:off x="6477000" y="208359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643688" y="2235994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0"/>
                </a:moveTo>
                <a:cubicBezTo>
                  <a:pt x="65053" y="0"/>
                  <a:pt x="71438" y="6385"/>
                  <a:pt x="71438" y="14288"/>
                </a:cubicBezTo>
                <a:lnTo>
                  <a:pt x="71438" y="28575"/>
                </a:lnTo>
                <a:lnTo>
                  <a:pt x="128588" y="28575"/>
                </a:lnTo>
                <a:lnTo>
                  <a:pt x="128588" y="14288"/>
                </a:lnTo>
                <a:cubicBezTo>
                  <a:pt x="128588" y="6385"/>
                  <a:pt x="134972" y="0"/>
                  <a:pt x="142875" y="0"/>
                </a:cubicBezTo>
                <a:cubicBezTo>
                  <a:pt x="150778" y="0"/>
                  <a:pt x="157163" y="6385"/>
                  <a:pt x="157163" y="14288"/>
                </a:cubicBezTo>
                <a:lnTo>
                  <a:pt x="157163" y="28575"/>
                </a:lnTo>
                <a:lnTo>
                  <a:pt x="171450" y="28575"/>
                </a:lnTo>
                <a:cubicBezTo>
                  <a:pt x="187211" y="28575"/>
                  <a:pt x="200025" y="41389"/>
                  <a:pt x="200025" y="57150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57150"/>
                </a:lnTo>
                <a:cubicBezTo>
                  <a:pt x="0" y="41389"/>
                  <a:pt x="12814" y="28575"/>
                  <a:pt x="28575" y="28575"/>
                </a:cubicBezTo>
                <a:lnTo>
                  <a:pt x="42863" y="28575"/>
                </a:lnTo>
                <a:lnTo>
                  <a:pt x="42863" y="14288"/>
                </a:lnTo>
                <a:cubicBezTo>
                  <a:pt x="42863" y="6385"/>
                  <a:pt x="49247" y="0"/>
                  <a:pt x="57150" y="0"/>
                </a:cubicBezTo>
                <a:close/>
                <a:moveTo>
                  <a:pt x="130329" y="98271"/>
                </a:moveTo>
                <a:cubicBezTo>
                  <a:pt x="126132" y="94074"/>
                  <a:pt x="119345" y="94074"/>
                  <a:pt x="115193" y="98271"/>
                </a:cubicBezTo>
                <a:lnTo>
                  <a:pt x="100057" y="113407"/>
                </a:lnTo>
                <a:lnTo>
                  <a:pt x="84921" y="98271"/>
                </a:lnTo>
                <a:cubicBezTo>
                  <a:pt x="80724" y="94074"/>
                  <a:pt x="73938" y="94074"/>
                  <a:pt x="69786" y="98271"/>
                </a:cubicBezTo>
                <a:cubicBezTo>
                  <a:pt x="65633" y="102468"/>
                  <a:pt x="65589" y="109255"/>
                  <a:pt x="69786" y="113407"/>
                </a:cubicBezTo>
                <a:lnTo>
                  <a:pt x="84921" y="128543"/>
                </a:lnTo>
                <a:lnTo>
                  <a:pt x="69786" y="143679"/>
                </a:lnTo>
                <a:cubicBezTo>
                  <a:pt x="65589" y="147876"/>
                  <a:pt x="65589" y="154662"/>
                  <a:pt x="69786" y="158814"/>
                </a:cubicBezTo>
                <a:cubicBezTo>
                  <a:pt x="73982" y="162967"/>
                  <a:pt x="80769" y="163011"/>
                  <a:pt x="84921" y="158814"/>
                </a:cubicBezTo>
                <a:lnTo>
                  <a:pt x="100057" y="143679"/>
                </a:lnTo>
                <a:lnTo>
                  <a:pt x="115193" y="158814"/>
                </a:lnTo>
                <a:cubicBezTo>
                  <a:pt x="119390" y="163011"/>
                  <a:pt x="126176" y="163011"/>
                  <a:pt x="130329" y="158814"/>
                </a:cubicBezTo>
                <a:cubicBezTo>
                  <a:pt x="134481" y="154618"/>
                  <a:pt x="134526" y="147831"/>
                  <a:pt x="130329" y="143679"/>
                </a:cubicBezTo>
                <a:lnTo>
                  <a:pt x="115193" y="128543"/>
                </a:lnTo>
                <a:lnTo>
                  <a:pt x="130329" y="113407"/>
                </a:lnTo>
                <a:cubicBezTo>
                  <a:pt x="134526" y="109210"/>
                  <a:pt x="134526" y="102424"/>
                  <a:pt x="130329" y="98271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6" name="Text 14"/>
          <p:cNvSpPr/>
          <p:nvPr/>
        </p:nvSpPr>
        <p:spPr>
          <a:xfrm>
            <a:off x="7162800" y="2083594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Back-and-Forth Scheduling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62800" y="2464475"/>
            <a:ext cx="4505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"How's Tuesday?" "No, Thursday works better." By then, they've moved on.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3619500"/>
            <a:ext cx="5581650" cy="1676400"/>
          </a:xfrm>
          <a:custGeom>
            <a:avLst/>
            <a:gdLst/>
            <a:ahLst/>
            <a:cxnLst/>
            <a:rect l="l" t="t" r="r" b="b"/>
            <a:pathLst>
              <a:path w="5581650" h="1676400">
                <a:moveTo>
                  <a:pt x="38100" y="0"/>
                </a:moveTo>
                <a:lnTo>
                  <a:pt x="5467353" y="0"/>
                </a:lnTo>
                <a:cubicBezTo>
                  <a:pt x="5530478" y="0"/>
                  <a:pt x="5581650" y="51172"/>
                  <a:pt x="5581650" y="114297"/>
                </a:cubicBezTo>
                <a:lnTo>
                  <a:pt x="5581650" y="1562103"/>
                </a:lnTo>
                <a:cubicBezTo>
                  <a:pt x="5581650" y="1625228"/>
                  <a:pt x="5530478" y="1676400"/>
                  <a:pt x="5467353" y="1676400"/>
                </a:cubicBezTo>
                <a:lnTo>
                  <a:pt x="38100" y="1676400"/>
                </a:lnTo>
                <a:cubicBezTo>
                  <a:pt x="17058" y="1676400"/>
                  <a:pt x="0" y="1659342"/>
                  <a:pt x="0" y="1638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400050" y="36195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3810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38100" y="1676400"/>
                </a:lnTo>
                <a:cubicBezTo>
                  <a:pt x="17072" y="1676400"/>
                  <a:pt x="0" y="1659328"/>
                  <a:pt x="0" y="1638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0" name="Shape 18"/>
          <p:cNvSpPr/>
          <p:nvPr/>
        </p:nvSpPr>
        <p:spPr>
          <a:xfrm>
            <a:off x="647700" y="398859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785813" y="4140994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306" y="-11117"/>
                </a:moveTo>
                <a:cubicBezTo>
                  <a:pt x="14109" y="-15314"/>
                  <a:pt x="7322" y="-15314"/>
                  <a:pt x="3170" y="-11117"/>
                </a:cubicBezTo>
                <a:cubicBezTo>
                  <a:pt x="-982" y="-6921"/>
                  <a:pt x="-1027" y="-134"/>
                  <a:pt x="3125" y="4063"/>
                </a:cubicBezTo>
                <a:lnTo>
                  <a:pt x="238869" y="239807"/>
                </a:lnTo>
                <a:cubicBezTo>
                  <a:pt x="243066" y="244004"/>
                  <a:pt x="249853" y="244004"/>
                  <a:pt x="254005" y="239807"/>
                </a:cubicBezTo>
                <a:cubicBezTo>
                  <a:pt x="258157" y="235610"/>
                  <a:pt x="258202" y="228823"/>
                  <a:pt x="254005" y="224671"/>
                </a:cubicBezTo>
                <a:lnTo>
                  <a:pt x="139080" y="109701"/>
                </a:lnTo>
                <a:cubicBezTo>
                  <a:pt x="163637" y="104835"/>
                  <a:pt x="182166" y="83135"/>
                  <a:pt x="182166" y="57150"/>
                </a:cubicBezTo>
                <a:cubicBezTo>
                  <a:pt x="182166" y="27548"/>
                  <a:pt x="158189" y="3572"/>
                  <a:pt x="128588" y="3572"/>
                </a:cubicBezTo>
                <a:cubicBezTo>
                  <a:pt x="102602" y="3572"/>
                  <a:pt x="80903" y="22101"/>
                  <a:pt x="76036" y="46658"/>
                </a:cubicBezTo>
                <a:lnTo>
                  <a:pt x="18306" y="-11117"/>
                </a:lnTo>
                <a:close/>
                <a:moveTo>
                  <a:pt x="105192" y="136356"/>
                </a:moveTo>
                <a:cubicBezTo>
                  <a:pt x="66035" y="141357"/>
                  <a:pt x="35719" y="174799"/>
                  <a:pt x="35719" y="215339"/>
                </a:cubicBezTo>
                <a:cubicBezTo>
                  <a:pt x="35719" y="222662"/>
                  <a:pt x="41657" y="228600"/>
                  <a:pt x="48979" y="228600"/>
                </a:cubicBezTo>
                <a:lnTo>
                  <a:pt x="197435" y="228600"/>
                </a:lnTo>
                <a:lnTo>
                  <a:pt x="105192" y="136356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2" name="Text 20"/>
          <p:cNvSpPr/>
          <p:nvPr/>
        </p:nvSpPr>
        <p:spPr>
          <a:xfrm>
            <a:off x="1333500" y="3988594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Unqualified Leads Waste Time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33500" y="4369475"/>
            <a:ext cx="4505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Reps spend 60% of their time on leads that were never going to buy.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229350" y="3619500"/>
            <a:ext cx="5581650" cy="1676400"/>
          </a:xfrm>
          <a:custGeom>
            <a:avLst/>
            <a:gdLst/>
            <a:ahLst/>
            <a:cxnLst/>
            <a:rect l="l" t="t" r="r" b="b"/>
            <a:pathLst>
              <a:path w="5581650" h="1676400">
                <a:moveTo>
                  <a:pt x="38100" y="0"/>
                </a:moveTo>
                <a:lnTo>
                  <a:pt x="5467353" y="0"/>
                </a:lnTo>
                <a:cubicBezTo>
                  <a:pt x="5530478" y="0"/>
                  <a:pt x="5581650" y="51172"/>
                  <a:pt x="5581650" y="114297"/>
                </a:cubicBezTo>
                <a:lnTo>
                  <a:pt x="5581650" y="1562103"/>
                </a:lnTo>
                <a:cubicBezTo>
                  <a:pt x="5581650" y="1625228"/>
                  <a:pt x="5530478" y="1676400"/>
                  <a:pt x="5467353" y="1676400"/>
                </a:cubicBezTo>
                <a:lnTo>
                  <a:pt x="38100" y="1676400"/>
                </a:lnTo>
                <a:cubicBezTo>
                  <a:pt x="17058" y="1676400"/>
                  <a:pt x="0" y="1659342"/>
                  <a:pt x="0" y="1638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6229350" y="36195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3810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38100" y="1676400"/>
                </a:lnTo>
                <a:cubicBezTo>
                  <a:pt x="17072" y="1676400"/>
                  <a:pt x="0" y="1659328"/>
                  <a:pt x="0" y="1638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B7280"/>
          </a:solidFill>
          <a:ln/>
        </p:spPr>
      </p:sp>
      <p:sp>
        <p:nvSpPr>
          <p:cNvPr id="26" name="Shape 24"/>
          <p:cNvSpPr/>
          <p:nvPr/>
        </p:nvSpPr>
        <p:spPr>
          <a:xfrm>
            <a:off x="6477000" y="398859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6B7280">
              <a:alpha val="1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6643688" y="4140994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6B7280"/>
          </a:solidFill>
          <a:ln/>
        </p:spPr>
      </p:sp>
      <p:sp>
        <p:nvSpPr>
          <p:cNvPr id="28" name="Text 26"/>
          <p:cNvSpPr/>
          <p:nvPr/>
        </p:nvSpPr>
        <p:spPr>
          <a:xfrm>
            <a:off x="7162800" y="3988594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CRM Data is Incomplete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162800" y="4369475"/>
            <a:ext cx="4505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Manual logging creates gaps. No visibility = no forecasting = no scale.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1000" y="5524500"/>
            <a:ext cx="11430000" cy="952500"/>
          </a:xfrm>
          <a:custGeom>
            <a:avLst/>
            <a:gdLst/>
            <a:ahLst/>
            <a:cxnLst/>
            <a:rect l="l" t="t" r="r" b="b"/>
            <a:pathLst>
              <a:path w="11430000" h="952500">
                <a:moveTo>
                  <a:pt x="152400" y="0"/>
                </a:moveTo>
                <a:lnTo>
                  <a:pt x="11277600" y="0"/>
                </a:lnTo>
                <a:cubicBezTo>
                  <a:pt x="11361712" y="0"/>
                  <a:pt x="11430000" y="68288"/>
                  <a:pt x="11430000" y="152400"/>
                </a:cubicBezTo>
                <a:lnTo>
                  <a:pt x="11430000" y="800100"/>
                </a:lnTo>
                <a:cubicBezTo>
                  <a:pt x="11430000" y="884212"/>
                  <a:pt x="11361712" y="952500"/>
                  <a:pt x="11277600" y="952500"/>
                </a:cubicBezTo>
                <a:lnTo>
                  <a:pt x="152400" y="952500"/>
                </a:lnTo>
                <a:cubicBezTo>
                  <a:pt x="68288" y="952500"/>
                  <a:pt x="0" y="884212"/>
                  <a:pt x="0" y="8001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B1220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4490799" y="582930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96642" y="0"/>
                </a:moveTo>
                <a:lnTo>
                  <a:pt x="246660" y="0"/>
                </a:lnTo>
                <a:cubicBezTo>
                  <a:pt x="264408" y="0"/>
                  <a:pt x="278874" y="14600"/>
                  <a:pt x="278204" y="32281"/>
                </a:cubicBezTo>
                <a:cubicBezTo>
                  <a:pt x="278070" y="35830"/>
                  <a:pt x="277937" y="39380"/>
                  <a:pt x="277736" y="42863"/>
                </a:cubicBezTo>
                <a:lnTo>
                  <a:pt x="310954" y="42863"/>
                </a:lnTo>
                <a:cubicBezTo>
                  <a:pt x="328434" y="42863"/>
                  <a:pt x="343838" y="57329"/>
                  <a:pt x="342498" y="76215"/>
                </a:cubicBezTo>
                <a:cubicBezTo>
                  <a:pt x="337475" y="145666"/>
                  <a:pt x="301980" y="183840"/>
                  <a:pt x="263470" y="203798"/>
                </a:cubicBezTo>
                <a:cubicBezTo>
                  <a:pt x="252889" y="209290"/>
                  <a:pt x="242106" y="213375"/>
                  <a:pt x="231859" y="216389"/>
                </a:cubicBezTo>
                <a:cubicBezTo>
                  <a:pt x="218331" y="235543"/>
                  <a:pt x="204267" y="245656"/>
                  <a:pt x="193082" y="251080"/>
                </a:cubicBezTo>
                <a:lnTo>
                  <a:pt x="193082" y="300038"/>
                </a:lnTo>
                <a:lnTo>
                  <a:pt x="235945" y="300038"/>
                </a:lnTo>
                <a:cubicBezTo>
                  <a:pt x="247799" y="300038"/>
                  <a:pt x="257376" y="309615"/>
                  <a:pt x="257376" y="321469"/>
                </a:cubicBezTo>
                <a:cubicBezTo>
                  <a:pt x="257376" y="333323"/>
                  <a:pt x="247799" y="342900"/>
                  <a:pt x="235945" y="342900"/>
                </a:cubicBezTo>
                <a:lnTo>
                  <a:pt x="107357" y="342900"/>
                </a:lnTo>
                <a:cubicBezTo>
                  <a:pt x="95503" y="342900"/>
                  <a:pt x="85926" y="333323"/>
                  <a:pt x="85926" y="321469"/>
                </a:cubicBezTo>
                <a:cubicBezTo>
                  <a:pt x="85926" y="309615"/>
                  <a:pt x="95503" y="300038"/>
                  <a:pt x="107357" y="300038"/>
                </a:cubicBezTo>
                <a:lnTo>
                  <a:pt x="150220" y="300038"/>
                </a:lnTo>
                <a:lnTo>
                  <a:pt x="150220" y="251080"/>
                </a:lnTo>
                <a:cubicBezTo>
                  <a:pt x="139504" y="245924"/>
                  <a:pt x="126176" y="236347"/>
                  <a:pt x="113184" y="218733"/>
                </a:cubicBezTo>
                <a:cubicBezTo>
                  <a:pt x="100861" y="215518"/>
                  <a:pt x="87466" y="210629"/>
                  <a:pt x="74407" y="203262"/>
                </a:cubicBezTo>
                <a:cubicBezTo>
                  <a:pt x="38174" y="182969"/>
                  <a:pt x="5492" y="144728"/>
                  <a:pt x="804" y="76081"/>
                </a:cubicBezTo>
                <a:cubicBezTo>
                  <a:pt x="-469" y="57262"/>
                  <a:pt x="14868" y="42796"/>
                  <a:pt x="32348" y="42796"/>
                </a:cubicBezTo>
                <a:lnTo>
                  <a:pt x="65566" y="42796"/>
                </a:lnTo>
                <a:cubicBezTo>
                  <a:pt x="65365" y="39313"/>
                  <a:pt x="65231" y="35830"/>
                  <a:pt x="65097" y="32214"/>
                </a:cubicBezTo>
                <a:cubicBezTo>
                  <a:pt x="64428" y="14466"/>
                  <a:pt x="78894" y="-67"/>
                  <a:pt x="96642" y="-67"/>
                </a:cubicBezTo>
                <a:close/>
                <a:moveTo>
                  <a:pt x="67977" y="75009"/>
                </a:moveTo>
                <a:lnTo>
                  <a:pt x="32884" y="75009"/>
                </a:lnTo>
                <a:cubicBezTo>
                  <a:pt x="37036" y="131735"/>
                  <a:pt x="63088" y="160132"/>
                  <a:pt x="89944" y="175200"/>
                </a:cubicBezTo>
                <a:cubicBezTo>
                  <a:pt x="80300" y="150220"/>
                  <a:pt x="72330" y="117604"/>
                  <a:pt x="67977" y="75009"/>
                </a:cubicBezTo>
                <a:close/>
                <a:moveTo>
                  <a:pt x="254496" y="171986"/>
                </a:moveTo>
                <a:cubicBezTo>
                  <a:pt x="281620" y="156046"/>
                  <a:pt x="306132" y="127717"/>
                  <a:pt x="310284" y="75009"/>
                </a:cubicBezTo>
                <a:lnTo>
                  <a:pt x="275258" y="75009"/>
                </a:lnTo>
                <a:cubicBezTo>
                  <a:pt x="271105" y="115796"/>
                  <a:pt x="263604" y="147474"/>
                  <a:pt x="254496" y="17198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2" name="Text 30"/>
          <p:cNvSpPr/>
          <p:nvPr/>
        </p:nvSpPr>
        <p:spPr>
          <a:xfrm>
            <a:off x="4957525" y="5829300"/>
            <a:ext cx="2857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Speed to Lead Wins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6677" y="421678"/>
            <a:ext cx="36668" cy="440012"/>
          </a:xfrm>
          <a:custGeom>
            <a:avLst/>
            <a:gdLst/>
            <a:ahLst/>
            <a:cxnLst/>
            <a:rect l="l" t="t" r="r" b="b"/>
            <a:pathLst>
              <a:path w="36668" h="440012">
                <a:moveTo>
                  <a:pt x="18334" y="0"/>
                </a:moveTo>
                <a:lnTo>
                  <a:pt x="18334" y="0"/>
                </a:lnTo>
                <a:cubicBezTo>
                  <a:pt x="28453" y="0"/>
                  <a:pt x="36668" y="8215"/>
                  <a:pt x="36668" y="18334"/>
                </a:cubicBezTo>
                <a:lnTo>
                  <a:pt x="36668" y="421678"/>
                </a:lnTo>
                <a:cubicBezTo>
                  <a:pt x="36668" y="431804"/>
                  <a:pt x="28459" y="440012"/>
                  <a:pt x="18334" y="440012"/>
                </a:cubicBezTo>
                <a:lnTo>
                  <a:pt x="18334" y="440012"/>
                </a:lnTo>
                <a:cubicBezTo>
                  <a:pt x="8208" y="440012"/>
                  <a:pt x="0" y="431804"/>
                  <a:pt x="0" y="421678"/>
                </a:cubicBezTo>
                <a:lnTo>
                  <a:pt x="0" y="18334"/>
                </a:lnTo>
                <a:cubicBezTo>
                  <a:pt x="0" y="8215"/>
                  <a:pt x="8215" y="0"/>
                  <a:pt x="18334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" name="Text 1"/>
          <p:cNvSpPr/>
          <p:nvPr/>
        </p:nvSpPr>
        <p:spPr>
          <a:xfrm>
            <a:off x="513347" y="366677"/>
            <a:ext cx="4885967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spc="51" kern="0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Automation Spotlight #1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13347" y="550015"/>
            <a:ext cx="4986803" cy="36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99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 Lead Meeting Scheduling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23350" y="1026695"/>
            <a:ext cx="11284475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Zoho CRM + Google Calendar + Gemini AI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66677" y="1503374"/>
            <a:ext cx="2172559" cy="1210033"/>
          </a:xfrm>
          <a:custGeom>
            <a:avLst/>
            <a:gdLst/>
            <a:ahLst/>
            <a:cxnLst/>
            <a:rect l="l" t="t" r="r" b="b"/>
            <a:pathLst>
              <a:path w="2172559" h="1210033">
                <a:moveTo>
                  <a:pt x="73340" y="0"/>
                </a:moveTo>
                <a:lnTo>
                  <a:pt x="2099219" y="0"/>
                </a:lnTo>
                <a:cubicBezTo>
                  <a:pt x="2139724" y="0"/>
                  <a:pt x="2172559" y="32835"/>
                  <a:pt x="2172559" y="73340"/>
                </a:cubicBezTo>
                <a:lnTo>
                  <a:pt x="2172559" y="1136693"/>
                </a:lnTo>
                <a:cubicBezTo>
                  <a:pt x="2172559" y="1177198"/>
                  <a:pt x="2139724" y="1210033"/>
                  <a:pt x="2099219" y="1210033"/>
                </a:cubicBezTo>
                <a:lnTo>
                  <a:pt x="73340" y="1210033"/>
                </a:lnTo>
                <a:cubicBezTo>
                  <a:pt x="32835" y="1210033"/>
                  <a:pt x="0" y="1177198"/>
                  <a:pt x="0" y="1136693"/>
                </a:cubicBezTo>
                <a:lnTo>
                  <a:pt x="0" y="73340"/>
                </a:lnTo>
                <a:cubicBezTo>
                  <a:pt x="0" y="32863"/>
                  <a:pt x="32863" y="0"/>
                  <a:pt x="73340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27501" dist="9167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1160303" y="1650045"/>
            <a:ext cx="586683" cy="586683"/>
          </a:xfrm>
          <a:custGeom>
            <a:avLst/>
            <a:gdLst/>
            <a:ahLst/>
            <a:cxnLst/>
            <a:rect l="l" t="t" r="r" b="b"/>
            <a:pathLst>
              <a:path w="586683" h="586683">
                <a:moveTo>
                  <a:pt x="293341" y="0"/>
                </a:moveTo>
                <a:lnTo>
                  <a:pt x="293341" y="0"/>
                </a:lnTo>
                <a:cubicBezTo>
                  <a:pt x="455241" y="0"/>
                  <a:pt x="586683" y="131442"/>
                  <a:pt x="586683" y="293341"/>
                </a:cubicBezTo>
                <a:lnTo>
                  <a:pt x="586683" y="293341"/>
                </a:lnTo>
                <a:cubicBezTo>
                  <a:pt x="586683" y="455241"/>
                  <a:pt x="455241" y="586683"/>
                  <a:pt x="293341" y="586683"/>
                </a:cubicBezTo>
                <a:lnTo>
                  <a:pt x="293341" y="586683"/>
                </a:lnTo>
                <a:cubicBezTo>
                  <a:pt x="131442" y="586683"/>
                  <a:pt x="0" y="455241"/>
                  <a:pt x="0" y="293341"/>
                </a:cubicBezTo>
                <a:lnTo>
                  <a:pt x="0" y="293341"/>
                </a:lnTo>
                <a:cubicBezTo>
                  <a:pt x="0" y="131442"/>
                  <a:pt x="131442" y="0"/>
                  <a:pt x="29334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1316140" y="1833383"/>
            <a:ext cx="275008" cy="220006"/>
          </a:xfrm>
          <a:custGeom>
            <a:avLst/>
            <a:gdLst/>
            <a:ahLst/>
            <a:cxnLst/>
            <a:rect l="l" t="t" r="r" b="b"/>
            <a:pathLst>
              <a:path w="275008" h="220006">
                <a:moveTo>
                  <a:pt x="58439" y="55002"/>
                </a:moveTo>
                <a:cubicBezTo>
                  <a:pt x="58439" y="26543"/>
                  <a:pt x="81544" y="3438"/>
                  <a:pt x="110003" y="3438"/>
                </a:cubicBezTo>
                <a:cubicBezTo>
                  <a:pt x="138462" y="3438"/>
                  <a:pt x="161567" y="26543"/>
                  <a:pt x="161567" y="55002"/>
                </a:cubicBezTo>
                <a:cubicBezTo>
                  <a:pt x="161567" y="83460"/>
                  <a:pt x="138462" y="106565"/>
                  <a:pt x="110003" y="106565"/>
                </a:cubicBezTo>
                <a:cubicBezTo>
                  <a:pt x="81544" y="106565"/>
                  <a:pt x="58439" y="83460"/>
                  <a:pt x="58439" y="55002"/>
                </a:cubicBezTo>
                <a:close/>
                <a:moveTo>
                  <a:pt x="20626" y="207244"/>
                </a:moveTo>
                <a:cubicBezTo>
                  <a:pt x="20626" y="164919"/>
                  <a:pt x="54916" y="130629"/>
                  <a:pt x="97241" y="130629"/>
                </a:cubicBezTo>
                <a:lnTo>
                  <a:pt x="122765" y="130629"/>
                </a:lnTo>
                <a:cubicBezTo>
                  <a:pt x="165090" y="130629"/>
                  <a:pt x="199380" y="164919"/>
                  <a:pt x="199380" y="207244"/>
                </a:cubicBezTo>
                <a:cubicBezTo>
                  <a:pt x="199380" y="214291"/>
                  <a:pt x="193665" y="220006"/>
                  <a:pt x="186618" y="220006"/>
                </a:cubicBezTo>
                <a:lnTo>
                  <a:pt x="33388" y="220006"/>
                </a:lnTo>
                <a:cubicBezTo>
                  <a:pt x="26341" y="220006"/>
                  <a:pt x="20626" y="214291"/>
                  <a:pt x="20626" y="207244"/>
                </a:cubicBezTo>
                <a:close/>
                <a:moveTo>
                  <a:pt x="233756" y="41251"/>
                </a:moveTo>
                <a:cubicBezTo>
                  <a:pt x="239471" y="41251"/>
                  <a:pt x="244069" y="45849"/>
                  <a:pt x="244069" y="51564"/>
                </a:cubicBezTo>
                <a:lnTo>
                  <a:pt x="244069" y="72189"/>
                </a:lnTo>
                <a:lnTo>
                  <a:pt x="264695" y="72189"/>
                </a:lnTo>
                <a:cubicBezTo>
                  <a:pt x="270410" y="72189"/>
                  <a:pt x="275008" y="76787"/>
                  <a:pt x="275008" y="82502"/>
                </a:cubicBezTo>
                <a:cubicBezTo>
                  <a:pt x="275008" y="88217"/>
                  <a:pt x="270410" y="92815"/>
                  <a:pt x="264695" y="92815"/>
                </a:cubicBezTo>
                <a:lnTo>
                  <a:pt x="244069" y="92815"/>
                </a:lnTo>
                <a:lnTo>
                  <a:pt x="244069" y="113441"/>
                </a:lnTo>
                <a:cubicBezTo>
                  <a:pt x="244069" y="119156"/>
                  <a:pt x="239471" y="123753"/>
                  <a:pt x="233756" y="123753"/>
                </a:cubicBezTo>
                <a:cubicBezTo>
                  <a:pt x="228041" y="123753"/>
                  <a:pt x="223444" y="119156"/>
                  <a:pt x="223444" y="113441"/>
                </a:cubicBezTo>
                <a:lnTo>
                  <a:pt x="223444" y="92815"/>
                </a:lnTo>
                <a:lnTo>
                  <a:pt x="202818" y="92815"/>
                </a:lnTo>
                <a:cubicBezTo>
                  <a:pt x="197103" y="92815"/>
                  <a:pt x="192505" y="88217"/>
                  <a:pt x="192505" y="82502"/>
                </a:cubicBezTo>
                <a:cubicBezTo>
                  <a:pt x="192505" y="76787"/>
                  <a:pt x="197103" y="72189"/>
                  <a:pt x="202818" y="72189"/>
                </a:cubicBezTo>
                <a:lnTo>
                  <a:pt x="223444" y="72189"/>
                </a:lnTo>
                <a:lnTo>
                  <a:pt x="223444" y="51564"/>
                </a:lnTo>
                <a:cubicBezTo>
                  <a:pt x="223444" y="45849"/>
                  <a:pt x="228041" y="41251"/>
                  <a:pt x="233756" y="4125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9" name="Text 7"/>
          <p:cNvSpPr/>
          <p:nvPr/>
        </p:nvSpPr>
        <p:spPr>
          <a:xfrm>
            <a:off x="797636" y="2346731"/>
            <a:ext cx="1310869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 Enters Zoho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639037" y="1970887"/>
            <a:ext cx="275008" cy="275008"/>
          </a:xfrm>
          <a:custGeom>
            <a:avLst/>
            <a:gdLst/>
            <a:ahLst/>
            <a:cxnLst/>
            <a:rect l="l" t="t" r="r" b="b"/>
            <a:pathLst>
              <a:path w="275008" h="275008">
                <a:moveTo>
                  <a:pt x="269959" y="149643"/>
                </a:moveTo>
                <a:cubicBezTo>
                  <a:pt x="276673" y="142929"/>
                  <a:pt x="276673" y="132025"/>
                  <a:pt x="269959" y="125311"/>
                </a:cubicBezTo>
                <a:lnTo>
                  <a:pt x="184019" y="39371"/>
                </a:lnTo>
                <a:cubicBezTo>
                  <a:pt x="177305" y="32657"/>
                  <a:pt x="166401" y="32657"/>
                  <a:pt x="159687" y="39371"/>
                </a:cubicBezTo>
                <a:cubicBezTo>
                  <a:pt x="152973" y="46085"/>
                  <a:pt x="152973" y="56989"/>
                  <a:pt x="159687" y="63703"/>
                </a:cubicBezTo>
                <a:lnTo>
                  <a:pt x="216300" y="120316"/>
                </a:lnTo>
                <a:lnTo>
                  <a:pt x="17188" y="120316"/>
                </a:lnTo>
                <a:cubicBezTo>
                  <a:pt x="7681" y="120316"/>
                  <a:pt x="0" y="127997"/>
                  <a:pt x="0" y="137504"/>
                </a:cubicBezTo>
                <a:cubicBezTo>
                  <a:pt x="0" y="147011"/>
                  <a:pt x="7681" y="154692"/>
                  <a:pt x="17188" y="154692"/>
                </a:cubicBezTo>
                <a:lnTo>
                  <a:pt x="216300" y="154692"/>
                </a:lnTo>
                <a:lnTo>
                  <a:pt x="159687" y="211305"/>
                </a:lnTo>
                <a:cubicBezTo>
                  <a:pt x="152973" y="218019"/>
                  <a:pt x="152973" y="228922"/>
                  <a:pt x="159687" y="235636"/>
                </a:cubicBezTo>
                <a:cubicBezTo>
                  <a:pt x="166401" y="242350"/>
                  <a:pt x="177305" y="242350"/>
                  <a:pt x="184019" y="235636"/>
                </a:cubicBezTo>
                <a:lnTo>
                  <a:pt x="269959" y="149696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1" name="Shape 9"/>
          <p:cNvSpPr/>
          <p:nvPr/>
        </p:nvSpPr>
        <p:spPr>
          <a:xfrm>
            <a:off x="5007887" y="1503374"/>
            <a:ext cx="2172559" cy="1210033"/>
          </a:xfrm>
          <a:custGeom>
            <a:avLst/>
            <a:gdLst/>
            <a:ahLst/>
            <a:cxnLst/>
            <a:rect l="l" t="t" r="r" b="b"/>
            <a:pathLst>
              <a:path w="2172559" h="1210033">
                <a:moveTo>
                  <a:pt x="73340" y="0"/>
                </a:moveTo>
                <a:lnTo>
                  <a:pt x="2099219" y="0"/>
                </a:lnTo>
                <a:cubicBezTo>
                  <a:pt x="2139724" y="0"/>
                  <a:pt x="2172559" y="32835"/>
                  <a:pt x="2172559" y="73340"/>
                </a:cubicBezTo>
                <a:lnTo>
                  <a:pt x="2172559" y="1136693"/>
                </a:lnTo>
                <a:cubicBezTo>
                  <a:pt x="2172559" y="1177198"/>
                  <a:pt x="2139724" y="1210033"/>
                  <a:pt x="2099219" y="1210033"/>
                </a:cubicBezTo>
                <a:lnTo>
                  <a:pt x="73340" y="1210033"/>
                </a:lnTo>
                <a:cubicBezTo>
                  <a:pt x="32835" y="1210033"/>
                  <a:pt x="0" y="1177198"/>
                  <a:pt x="0" y="1136693"/>
                </a:cubicBezTo>
                <a:lnTo>
                  <a:pt x="0" y="73340"/>
                </a:lnTo>
                <a:cubicBezTo>
                  <a:pt x="0" y="32863"/>
                  <a:pt x="32863" y="0"/>
                  <a:pt x="73340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27501" dist="9167" dir="540000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5801513" y="1650045"/>
            <a:ext cx="586683" cy="586683"/>
          </a:xfrm>
          <a:custGeom>
            <a:avLst/>
            <a:gdLst/>
            <a:ahLst/>
            <a:cxnLst/>
            <a:rect l="l" t="t" r="r" b="b"/>
            <a:pathLst>
              <a:path w="586683" h="586683">
                <a:moveTo>
                  <a:pt x="293341" y="0"/>
                </a:moveTo>
                <a:lnTo>
                  <a:pt x="293341" y="0"/>
                </a:lnTo>
                <a:cubicBezTo>
                  <a:pt x="455241" y="0"/>
                  <a:pt x="586683" y="131442"/>
                  <a:pt x="586683" y="293341"/>
                </a:cubicBezTo>
                <a:lnTo>
                  <a:pt x="586683" y="293341"/>
                </a:lnTo>
                <a:cubicBezTo>
                  <a:pt x="586683" y="455241"/>
                  <a:pt x="455241" y="586683"/>
                  <a:pt x="293341" y="586683"/>
                </a:cubicBezTo>
                <a:lnTo>
                  <a:pt x="293341" y="586683"/>
                </a:lnTo>
                <a:cubicBezTo>
                  <a:pt x="131442" y="586683"/>
                  <a:pt x="0" y="455241"/>
                  <a:pt x="0" y="293341"/>
                </a:cubicBezTo>
                <a:lnTo>
                  <a:pt x="0" y="293341"/>
                </a:lnTo>
                <a:cubicBezTo>
                  <a:pt x="0" y="131442"/>
                  <a:pt x="131442" y="0"/>
                  <a:pt x="29334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5957350" y="1833383"/>
            <a:ext cx="275008" cy="220006"/>
          </a:xfrm>
          <a:custGeom>
            <a:avLst/>
            <a:gdLst/>
            <a:ahLst/>
            <a:cxnLst/>
            <a:rect l="l" t="t" r="r" b="b"/>
            <a:pathLst>
              <a:path w="275008" h="220006">
                <a:moveTo>
                  <a:pt x="151254" y="0"/>
                </a:moveTo>
                <a:cubicBezTo>
                  <a:pt x="151254" y="-7606"/>
                  <a:pt x="145109" y="-13750"/>
                  <a:pt x="137504" y="-13750"/>
                </a:cubicBezTo>
                <a:cubicBezTo>
                  <a:pt x="129898" y="-13750"/>
                  <a:pt x="123753" y="-7606"/>
                  <a:pt x="123753" y="0"/>
                </a:cubicBezTo>
                <a:lnTo>
                  <a:pt x="123753" y="27501"/>
                </a:lnTo>
                <a:lnTo>
                  <a:pt x="82502" y="27501"/>
                </a:lnTo>
                <a:cubicBezTo>
                  <a:pt x="59728" y="27501"/>
                  <a:pt x="41251" y="45978"/>
                  <a:pt x="41251" y="68752"/>
                </a:cubicBezTo>
                <a:lnTo>
                  <a:pt x="41251" y="165005"/>
                </a:lnTo>
                <a:cubicBezTo>
                  <a:pt x="41251" y="187779"/>
                  <a:pt x="59728" y="206256"/>
                  <a:pt x="82502" y="206256"/>
                </a:cubicBezTo>
                <a:lnTo>
                  <a:pt x="192505" y="206256"/>
                </a:lnTo>
                <a:cubicBezTo>
                  <a:pt x="215279" y="206256"/>
                  <a:pt x="233756" y="187779"/>
                  <a:pt x="233756" y="165005"/>
                </a:cubicBezTo>
                <a:lnTo>
                  <a:pt x="233756" y="68752"/>
                </a:lnTo>
                <a:cubicBezTo>
                  <a:pt x="233756" y="45978"/>
                  <a:pt x="215279" y="27501"/>
                  <a:pt x="192505" y="27501"/>
                </a:cubicBezTo>
                <a:lnTo>
                  <a:pt x="151254" y="27501"/>
                </a:lnTo>
                <a:lnTo>
                  <a:pt x="151254" y="0"/>
                </a:lnTo>
                <a:close/>
                <a:moveTo>
                  <a:pt x="68752" y="158129"/>
                </a:moveTo>
                <a:cubicBezTo>
                  <a:pt x="68752" y="152414"/>
                  <a:pt x="73350" y="147817"/>
                  <a:pt x="79065" y="147817"/>
                </a:cubicBezTo>
                <a:lnTo>
                  <a:pt x="92815" y="147817"/>
                </a:lnTo>
                <a:cubicBezTo>
                  <a:pt x="98530" y="147817"/>
                  <a:pt x="103128" y="152414"/>
                  <a:pt x="103128" y="158129"/>
                </a:cubicBezTo>
                <a:cubicBezTo>
                  <a:pt x="103128" y="163844"/>
                  <a:pt x="98530" y="168442"/>
                  <a:pt x="92815" y="168442"/>
                </a:cubicBezTo>
                <a:lnTo>
                  <a:pt x="79065" y="168442"/>
                </a:lnTo>
                <a:cubicBezTo>
                  <a:pt x="73350" y="168442"/>
                  <a:pt x="68752" y="163844"/>
                  <a:pt x="68752" y="158129"/>
                </a:cubicBezTo>
                <a:close/>
                <a:moveTo>
                  <a:pt x="120316" y="158129"/>
                </a:moveTo>
                <a:cubicBezTo>
                  <a:pt x="120316" y="152414"/>
                  <a:pt x="124914" y="147817"/>
                  <a:pt x="130629" y="147817"/>
                </a:cubicBezTo>
                <a:lnTo>
                  <a:pt x="144379" y="147817"/>
                </a:lnTo>
                <a:cubicBezTo>
                  <a:pt x="150094" y="147817"/>
                  <a:pt x="154692" y="152414"/>
                  <a:pt x="154692" y="158129"/>
                </a:cubicBezTo>
                <a:cubicBezTo>
                  <a:pt x="154692" y="163844"/>
                  <a:pt x="150094" y="168442"/>
                  <a:pt x="144379" y="168442"/>
                </a:cubicBezTo>
                <a:lnTo>
                  <a:pt x="130629" y="168442"/>
                </a:lnTo>
                <a:cubicBezTo>
                  <a:pt x="124914" y="168442"/>
                  <a:pt x="120316" y="163844"/>
                  <a:pt x="120316" y="158129"/>
                </a:cubicBezTo>
                <a:close/>
                <a:moveTo>
                  <a:pt x="171880" y="158129"/>
                </a:moveTo>
                <a:cubicBezTo>
                  <a:pt x="171880" y="152414"/>
                  <a:pt x="176477" y="147817"/>
                  <a:pt x="182192" y="147817"/>
                </a:cubicBezTo>
                <a:lnTo>
                  <a:pt x="195943" y="147817"/>
                </a:lnTo>
                <a:cubicBezTo>
                  <a:pt x="201658" y="147817"/>
                  <a:pt x="206256" y="152414"/>
                  <a:pt x="206256" y="158129"/>
                </a:cubicBezTo>
                <a:cubicBezTo>
                  <a:pt x="206256" y="163844"/>
                  <a:pt x="201658" y="168442"/>
                  <a:pt x="195943" y="168442"/>
                </a:cubicBezTo>
                <a:lnTo>
                  <a:pt x="182192" y="168442"/>
                </a:lnTo>
                <a:cubicBezTo>
                  <a:pt x="176477" y="168442"/>
                  <a:pt x="171880" y="163844"/>
                  <a:pt x="171880" y="158129"/>
                </a:cubicBezTo>
                <a:close/>
                <a:moveTo>
                  <a:pt x="96253" y="75627"/>
                </a:moveTo>
                <a:cubicBezTo>
                  <a:pt x="107636" y="75627"/>
                  <a:pt x="116878" y="84869"/>
                  <a:pt x="116878" y="96253"/>
                </a:cubicBezTo>
                <a:cubicBezTo>
                  <a:pt x="116878" y="107636"/>
                  <a:pt x="107636" y="116878"/>
                  <a:pt x="96253" y="116878"/>
                </a:cubicBezTo>
                <a:cubicBezTo>
                  <a:pt x="84869" y="116878"/>
                  <a:pt x="75627" y="107636"/>
                  <a:pt x="75627" y="96253"/>
                </a:cubicBezTo>
                <a:cubicBezTo>
                  <a:pt x="75627" y="84869"/>
                  <a:pt x="84869" y="75627"/>
                  <a:pt x="96253" y="75627"/>
                </a:cubicBezTo>
                <a:close/>
                <a:moveTo>
                  <a:pt x="158129" y="96253"/>
                </a:moveTo>
                <a:cubicBezTo>
                  <a:pt x="158129" y="84869"/>
                  <a:pt x="167371" y="75627"/>
                  <a:pt x="178755" y="75627"/>
                </a:cubicBezTo>
                <a:cubicBezTo>
                  <a:pt x="190138" y="75627"/>
                  <a:pt x="199380" y="84869"/>
                  <a:pt x="199380" y="96253"/>
                </a:cubicBezTo>
                <a:cubicBezTo>
                  <a:pt x="199380" y="107636"/>
                  <a:pt x="190138" y="116878"/>
                  <a:pt x="178755" y="116878"/>
                </a:cubicBezTo>
                <a:cubicBezTo>
                  <a:pt x="167371" y="116878"/>
                  <a:pt x="158129" y="107636"/>
                  <a:pt x="158129" y="96253"/>
                </a:cubicBezTo>
                <a:close/>
                <a:moveTo>
                  <a:pt x="27501" y="96253"/>
                </a:moveTo>
                <a:cubicBezTo>
                  <a:pt x="27501" y="88647"/>
                  <a:pt x="21356" y="82502"/>
                  <a:pt x="13750" y="82502"/>
                </a:cubicBezTo>
                <a:cubicBezTo>
                  <a:pt x="6145" y="82502"/>
                  <a:pt x="0" y="88647"/>
                  <a:pt x="0" y="96253"/>
                </a:cubicBezTo>
                <a:lnTo>
                  <a:pt x="0" y="137504"/>
                </a:lnTo>
                <a:cubicBezTo>
                  <a:pt x="0" y="145109"/>
                  <a:pt x="6145" y="151254"/>
                  <a:pt x="13750" y="151254"/>
                </a:cubicBezTo>
                <a:cubicBezTo>
                  <a:pt x="21356" y="151254"/>
                  <a:pt x="27501" y="145109"/>
                  <a:pt x="27501" y="137504"/>
                </a:cubicBezTo>
                <a:lnTo>
                  <a:pt x="27501" y="96253"/>
                </a:lnTo>
                <a:close/>
                <a:moveTo>
                  <a:pt x="261257" y="82502"/>
                </a:moveTo>
                <a:cubicBezTo>
                  <a:pt x="253651" y="82502"/>
                  <a:pt x="247507" y="88647"/>
                  <a:pt x="247507" y="96253"/>
                </a:cubicBezTo>
                <a:lnTo>
                  <a:pt x="247507" y="137504"/>
                </a:lnTo>
                <a:cubicBezTo>
                  <a:pt x="247507" y="145109"/>
                  <a:pt x="253651" y="151254"/>
                  <a:pt x="261257" y="151254"/>
                </a:cubicBezTo>
                <a:cubicBezTo>
                  <a:pt x="268863" y="151254"/>
                  <a:pt x="275008" y="145109"/>
                  <a:pt x="275008" y="137504"/>
                </a:cubicBezTo>
                <a:lnTo>
                  <a:pt x="275008" y="96253"/>
                </a:lnTo>
                <a:cubicBezTo>
                  <a:pt x="275008" y="88647"/>
                  <a:pt x="268863" y="82502"/>
                  <a:pt x="261257" y="82502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4" name="Text 12"/>
          <p:cNvSpPr/>
          <p:nvPr/>
        </p:nvSpPr>
        <p:spPr>
          <a:xfrm>
            <a:off x="5532464" y="2346731"/>
            <a:ext cx="1127531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Drafts Reply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280362" y="1970887"/>
            <a:ext cx="275008" cy="275008"/>
          </a:xfrm>
          <a:custGeom>
            <a:avLst/>
            <a:gdLst/>
            <a:ahLst/>
            <a:cxnLst/>
            <a:rect l="l" t="t" r="r" b="b"/>
            <a:pathLst>
              <a:path w="275008" h="275008">
                <a:moveTo>
                  <a:pt x="269959" y="149643"/>
                </a:moveTo>
                <a:cubicBezTo>
                  <a:pt x="276673" y="142929"/>
                  <a:pt x="276673" y="132025"/>
                  <a:pt x="269959" y="125311"/>
                </a:cubicBezTo>
                <a:lnTo>
                  <a:pt x="184019" y="39371"/>
                </a:lnTo>
                <a:cubicBezTo>
                  <a:pt x="177305" y="32657"/>
                  <a:pt x="166401" y="32657"/>
                  <a:pt x="159687" y="39371"/>
                </a:cubicBezTo>
                <a:cubicBezTo>
                  <a:pt x="152973" y="46085"/>
                  <a:pt x="152973" y="56989"/>
                  <a:pt x="159687" y="63703"/>
                </a:cubicBezTo>
                <a:lnTo>
                  <a:pt x="216300" y="120316"/>
                </a:lnTo>
                <a:lnTo>
                  <a:pt x="17188" y="120316"/>
                </a:lnTo>
                <a:cubicBezTo>
                  <a:pt x="7681" y="120316"/>
                  <a:pt x="0" y="127997"/>
                  <a:pt x="0" y="137504"/>
                </a:cubicBezTo>
                <a:cubicBezTo>
                  <a:pt x="0" y="147011"/>
                  <a:pt x="7681" y="154692"/>
                  <a:pt x="17188" y="154692"/>
                </a:cubicBezTo>
                <a:lnTo>
                  <a:pt x="216300" y="154692"/>
                </a:lnTo>
                <a:lnTo>
                  <a:pt x="159687" y="211305"/>
                </a:lnTo>
                <a:cubicBezTo>
                  <a:pt x="152973" y="218019"/>
                  <a:pt x="152973" y="228922"/>
                  <a:pt x="159687" y="235636"/>
                </a:cubicBezTo>
                <a:cubicBezTo>
                  <a:pt x="166401" y="242350"/>
                  <a:pt x="177305" y="242350"/>
                  <a:pt x="184019" y="235636"/>
                </a:cubicBezTo>
                <a:lnTo>
                  <a:pt x="269959" y="149696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9212" y="1503374"/>
            <a:ext cx="2172559" cy="1210033"/>
          </a:xfrm>
          <a:custGeom>
            <a:avLst/>
            <a:gdLst/>
            <a:ahLst/>
            <a:cxnLst/>
            <a:rect l="l" t="t" r="r" b="b"/>
            <a:pathLst>
              <a:path w="2172559" h="1210033">
                <a:moveTo>
                  <a:pt x="73340" y="0"/>
                </a:moveTo>
                <a:lnTo>
                  <a:pt x="2099219" y="0"/>
                </a:lnTo>
                <a:cubicBezTo>
                  <a:pt x="2139724" y="0"/>
                  <a:pt x="2172559" y="32835"/>
                  <a:pt x="2172559" y="73340"/>
                </a:cubicBezTo>
                <a:lnTo>
                  <a:pt x="2172559" y="1136693"/>
                </a:lnTo>
                <a:cubicBezTo>
                  <a:pt x="2172559" y="1177198"/>
                  <a:pt x="2139724" y="1210033"/>
                  <a:pt x="2099219" y="1210033"/>
                </a:cubicBezTo>
                <a:lnTo>
                  <a:pt x="73340" y="1210033"/>
                </a:lnTo>
                <a:cubicBezTo>
                  <a:pt x="32835" y="1210033"/>
                  <a:pt x="0" y="1177198"/>
                  <a:pt x="0" y="1136693"/>
                </a:cubicBezTo>
                <a:lnTo>
                  <a:pt x="0" y="73340"/>
                </a:lnTo>
                <a:cubicBezTo>
                  <a:pt x="0" y="32863"/>
                  <a:pt x="32863" y="0"/>
                  <a:pt x="73340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27501" dist="9167" dir="540000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10442838" y="1650045"/>
            <a:ext cx="586683" cy="586683"/>
          </a:xfrm>
          <a:custGeom>
            <a:avLst/>
            <a:gdLst/>
            <a:ahLst/>
            <a:cxnLst/>
            <a:rect l="l" t="t" r="r" b="b"/>
            <a:pathLst>
              <a:path w="586683" h="586683">
                <a:moveTo>
                  <a:pt x="293341" y="0"/>
                </a:moveTo>
                <a:lnTo>
                  <a:pt x="293341" y="0"/>
                </a:lnTo>
                <a:cubicBezTo>
                  <a:pt x="455241" y="0"/>
                  <a:pt x="586683" y="131442"/>
                  <a:pt x="586683" y="293341"/>
                </a:cubicBezTo>
                <a:lnTo>
                  <a:pt x="586683" y="293341"/>
                </a:lnTo>
                <a:cubicBezTo>
                  <a:pt x="586683" y="455241"/>
                  <a:pt x="455241" y="586683"/>
                  <a:pt x="293341" y="586683"/>
                </a:cubicBezTo>
                <a:lnTo>
                  <a:pt x="293341" y="586683"/>
                </a:lnTo>
                <a:cubicBezTo>
                  <a:pt x="131442" y="586683"/>
                  <a:pt x="0" y="455241"/>
                  <a:pt x="0" y="293341"/>
                </a:cubicBezTo>
                <a:lnTo>
                  <a:pt x="0" y="293341"/>
                </a:lnTo>
                <a:cubicBezTo>
                  <a:pt x="0" y="131442"/>
                  <a:pt x="131442" y="0"/>
                  <a:pt x="29334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10639926" y="1833383"/>
            <a:ext cx="192505" cy="220006"/>
          </a:xfrm>
          <a:custGeom>
            <a:avLst/>
            <a:gdLst/>
            <a:ahLst/>
            <a:cxnLst/>
            <a:rect l="l" t="t" r="r" b="b"/>
            <a:pathLst>
              <a:path w="192505" h="220006">
                <a:moveTo>
                  <a:pt x="55002" y="0"/>
                </a:moveTo>
                <a:cubicBezTo>
                  <a:pt x="62607" y="0"/>
                  <a:pt x="68752" y="6145"/>
                  <a:pt x="68752" y="13750"/>
                </a:cubicBezTo>
                <a:lnTo>
                  <a:pt x="68752" y="27501"/>
                </a:lnTo>
                <a:lnTo>
                  <a:pt x="123753" y="27501"/>
                </a:lnTo>
                <a:lnTo>
                  <a:pt x="123753" y="13750"/>
                </a:lnTo>
                <a:cubicBezTo>
                  <a:pt x="123753" y="6145"/>
                  <a:pt x="129898" y="0"/>
                  <a:pt x="137504" y="0"/>
                </a:cubicBezTo>
                <a:cubicBezTo>
                  <a:pt x="145109" y="0"/>
                  <a:pt x="151254" y="6145"/>
                  <a:pt x="151254" y="13750"/>
                </a:cubicBezTo>
                <a:lnTo>
                  <a:pt x="151254" y="27501"/>
                </a:lnTo>
                <a:lnTo>
                  <a:pt x="165005" y="27501"/>
                </a:lnTo>
                <a:cubicBezTo>
                  <a:pt x="180173" y="27501"/>
                  <a:pt x="192505" y="39833"/>
                  <a:pt x="192505" y="55002"/>
                </a:cubicBezTo>
                <a:lnTo>
                  <a:pt x="192505" y="178755"/>
                </a:lnTo>
                <a:cubicBezTo>
                  <a:pt x="192505" y="193923"/>
                  <a:pt x="180173" y="206256"/>
                  <a:pt x="165005" y="206256"/>
                </a:cubicBezTo>
                <a:lnTo>
                  <a:pt x="27501" y="206256"/>
                </a:lnTo>
                <a:cubicBezTo>
                  <a:pt x="12332" y="206256"/>
                  <a:pt x="0" y="193923"/>
                  <a:pt x="0" y="178755"/>
                </a:cubicBezTo>
                <a:lnTo>
                  <a:pt x="0" y="55002"/>
                </a:lnTo>
                <a:cubicBezTo>
                  <a:pt x="0" y="39833"/>
                  <a:pt x="12332" y="27501"/>
                  <a:pt x="27501" y="27501"/>
                </a:cubicBezTo>
                <a:lnTo>
                  <a:pt x="41251" y="27501"/>
                </a:lnTo>
                <a:lnTo>
                  <a:pt x="41251" y="13750"/>
                </a:lnTo>
                <a:cubicBezTo>
                  <a:pt x="41251" y="6145"/>
                  <a:pt x="47396" y="0"/>
                  <a:pt x="55002" y="0"/>
                </a:cubicBezTo>
                <a:close/>
                <a:moveTo>
                  <a:pt x="132519" y="98272"/>
                </a:moveTo>
                <a:cubicBezTo>
                  <a:pt x="135527" y="93460"/>
                  <a:pt x="134066" y="87100"/>
                  <a:pt x="129254" y="84049"/>
                </a:cubicBezTo>
                <a:cubicBezTo>
                  <a:pt x="124441" y="80998"/>
                  <a:pt x="118081" y="82502"/>
                  <a:pt x="115030" y="87315"/>
                </a:cubicBezTo>
                <a:lnTo>
                  <a:pt x="88647" y="129554"/>
                </a:lnTo>
                <a:lnTo>
                  <a:pt x="77045" y="114085"/>
                </a:lnTo>
                <a:cubicBezTo>
                  <a:pt x="73607" y="109530"/>
                  <a:pt x="67162" y="108585"/>
                  <a:pt x="62607" y="112023"/>
                </a:cubicBezTo>
                <a:cubicBezTo>
                  <a:pt x="58052" y="115460"/>
                  <a:pt x="57107" y="121906"/>
                  <a:pt x="60545" y="126460"/>
                </a:cubicBezTo>
                <a:lnTo>
                  <a:pt x="81170" y="153961"/>
                </a:lnTo>
                <a:cubicBezTo>
                  <a:pt x="83190" y="156668"/>
                  <a:pt x="86455" y="158215"/>
                  <a:pt x="89850" y="158086"/>
                </a:cubicBezTo>
                <a:cubicBezTo>
                  <a:pt x="93245" y="157957"/>
                  <a:pt x="96339" y="156153"/>
                  <a:pt x="98143" y="153231"/>
                </a:cubicBezTo>
                <a:lnTo>
                  <a:pt x="132519" y="98229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9" name="Text 17"/>
          <p:cNvSpPr/>
          <p:nvPr/>
        </p:nvSpPr>
        <p:spPr>
          <a:xfrm>
            <a:off x="10080171" y="2346731"/>
            <a:ext cx="1310869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Confirms Meeting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66677" y="2933414"/>
            <a:ext cx="11458647" cy="3336758"/>
          </a:xfrm>
          <a:custGeom>
            <a:avLst/>
            <a:gdLst/>
            <a:ahLst/>
            <a:cxnLst/>
            <a:rect l="l" t="t" r="r" b="b"/>
            <a:pathLst>
              <a:path w="11458647" h="3336758">
                <a:moveTo>
                  <a:pt x="146684" y="0"/>
                </a:moveTo>
                <a:lnTo>
                  <a:pt x="11311963" y="0"/>
                </a:lnTo>
                <a:cubicBezTo>
                  <a:pt x="11392974" y="0"/>
                  <a:pt x="11458647" y="65673"/>
                  <a:pt x="11458647" y="146684"/>
                </a:cubicBezTo>
                <a:lnTo>
                  <a:pt x="11458647" y="3190074"/>
                </a:lnTo>
                <a:cubicBezTo>
                  <a:pt x="11458647" y="3271085"/>
                  <a:pt x="11392974" y="3336758"/>
                  <a:pt x="11311963" y="3336758"/>
                </a:cubicBezTo>
                <a:lnTo>
                  <a:pt x="146684" y="3336758"/>
                </a:lnTo>
                <a:cubicBezTo>
                  <a:pt x="65673" y="3336758"/>
                  <a:pt x="0" y="3271085"/>
                  <a:pt x="0" y="3190074"/>
                </a:cubicBezTo>
                <a:lnTo>
                  <a:pt x="0" y="146684"/>
                </a:lnTo>
                <a:cubicBezTo>
                  <a:pt x="0" y="65727"/>
                  <a:pt x="65727" y="0"/>
                  <a:pt x="146684" y="0"/>
                </a:cubicBezTo>
                <a:close/>
              </a:path>
            </a:pathLst>
          </a:custGeom>
          <a:solidFill>
            <a:srgbClr val="0B1220"/>
          </a:solidFill>
          <a:ln/>
          <a:effectLst>
            <a:outerShdw sx="100000" sy="100000" kx="0" ky="0" algn="bl" rotWithShape="0" blurRad="229173" dist="183338" dir="540000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627934" y="3189973"/>
            <a:ext cx="192505" cy="220006"/>
          </a:xfrm>
          <a:custGeom>
            <a:avLst/>
            <a:gdLst/>
            <a:ahLst/>
            <a:cxnLst/>
            <a:rect l="l" t="t" r="r" b="b"/>
            <a:pathLst>
              <a:path w="192505" h="220006">
                <a:moveTo>
                  <a:pt x="34376" y="44689"/>
                </a:moveTo>
                <a:cubicBezTo>
                  <a:pt x="40068" y="44689"/>
                  <a:pt x="44689" y="40068"/>
                  <a:pt x="44689" y="34376"/>
                </a:cubicBezTo>
                <a:cubicBezTo>
                  <a:pt x="44689" y="28684"/>
                  <a:pt x="40068" y="24063"/>
                  <a:pt x="34376" y="24063"/>
                </a:cubicBezTo>
                <a:cubicBezTo>
                  <a:pt x="28684" y="24063"/>
                  <a:pt x="24063" y="28684"/>
                  <a:pt x="24063" y="34376"/>
                </a:cubicBezTo>
                <a:cubicBezTo>
                  <a:pt x="24063" y="40068"/>
                  <a:pt x="28684" y="44689"/>
                  <a:pt x="34376" y="44689"/>
                </a:cubicBezTo>
                <a:close/>
                <a:moveTo>
                  <a:pt x="68752" y="34376"/>
                </a:moveTo>
                <a:cubicBezTo>
                  <a:pt x="68752" y="48470"/>
                  <a:pt x="60287" y="60588"/>
                  <a:pt x="48126" y="65873"/>
                </a:cubicBezTo>
                <a:lnTo>
                  <a:pt x="48126" y="96253"/>
                </a:lnTo>
                <a:lnTo>
                  <a:pt x="123753" y="96253"/>
                </a:lnTo>
                <a:cubicBezTo>
                  <a:pt x="135140" y="96253"/>
                  <a:pt x="144379" y="87014"/>
                  <a:pt x="144379" y="75627"/>
                </a:cubicBezTo>
                <a:lnTo>
                  <a:pt x="144379" y="65873"/>
                </a:lnTo>
                <a:cubicBezTo>
                  <a:pt x="132218" y="60588"/>
                  <a:pt x="123753" y="48470"/>
                  <a:pt x="123753" y="34376"/>
                </a:cubicBezTo>
                <a:cubicBezTo>
                  <a:pt x="123753" y="15383"/>
                  <a:pt x="139137" y="0"/>
                  <a:pt x="158129" y="0"/>
                </a:cubicBezTo>
                <a:cubicBezTo>
                  <a:pt x="177122" y="0"/>
                  <a:pt x="192505" y="15383"/>
                  <a:pt x="192505" y="34376"/>
                </a:cubicBezTo>
                <a:cubicBezTo>
                  <a:pt x="192505" y="48470"/>
                  <a:pt x="184040" y="60588"/>
                  <a:pt x="171880" y="65873"/>
                </a:cubicBezTo>
                <a:lnTo>
                  <a:pt x="171880" y="75627"/>
                </a:lnTo>
                <a:cubicBezTo>
                  <a:pt x="171880" y="102225"/>
                  <a:pt x="150352" y="123753"/>
                  <a:pt x="123753" y="123753"/>
                </a:cubicBezTo>
                <a:lnTo>
                  <a:pt x="48126" y="123753"/>
                </a:lnTo>
                <a:lnTo>
                  <a:pt x="48126" y="154133"/>
                </a:lnTo>
                <a:cubicBezTo>
                  <a:pt x="60287" y="159418"/>
                  <a:pt x="68752" y="171536"/>
                  <a:pt x="68752" y="185630"/>
                </a:cubicBezTo>
                <a:cubicBezTo>
                  <a:pt x="68752" y="204623"/>
                  <a:pt x="53369" y="220006"/>
                  <a:pt x="34376" y="220006"/>
                </a:cubicBezTo>
                <a:cubicBezTo>
                  <a:pt x="15383" y="220006"/>
                  <a:pt x="0" y="204623"/>
                  <a:pt x="0" y="185630"/>
                </a:cubicBezTo>
                <a:cubicBezTo>
                  <a:pt x="0" y="171536"/>
                  <a:pt x="8465" y="159418"/>
                  <a:pt x="20626" y="154133"/>
                </a:cubicBezTo>
                <a:lnTo>
                  <a:pt x="20626" y="65916"/>
                </a:lnTo>
                <a:cubicBezTo>
                  <a:pt x="8465" y="60588"/>
                  <a:pt x="0" y="48470"/>
                  <a:pt x="0" y="34376"/>
                </a:cubicBezTo>
                <a:cubicBezTo>
                  <a:pt x="0" y="15383"/>
                  <a:pt x="15383" y="0"/>
                  <a:pt x="34376" y="0"/>
                </a:cubicBezTo>
                <a:cubicBezTo>
                  <a:pt x="53369" y="0"/>
                  <a:pt x="68752" y="15383"/>
                  <a:pt x="68752" y="34376"/>
                </a:cubicBezTo>
                <a:close/>
                <a:moveTo>
                  <a:pt x="168442" y="34376"/>
                </a:moveTo>
                <a:cubicBezTo>
                  <a:pt x="168442" y="28684"/>
                  <a:pt x="163821" y="24063"/>
                  <a:pt x="158129" y="24063"/>
                </a:cubicBezTo>
                <a:cubicBezTo>
                  <a:pt x="152438" y="24063"/>
                  <a:pt x="147817" y="28684"/>
                  <a:pt x="147817" y="34376"/>
                </a:cubicBezTo>
                <a:cubicBezTo>
                  <a:pt x="147817" y="40068"/>
                  <a:pt x="152438" y="44689"/>
                  <a:pt x="158129" y="44689"/>
                </a:cubicBezTo>
                <a:cubicBezTo>
                  <a:pt x="163821" y="44689"/>
                  <a:pt x="168442" y="40068"/>
                  <a:pt x="168442" y="34376"/>
                </a:cubicBezTo>
                <a:close/>
                <a:moveTo>
                  <a:pt x="34376" y="195943"/>
                </a:moveTo>
                <a:cubicBezTo>
                  <a:pt x="40068" y="195943"/>
                  <a:pt x="44689" y="191322"/>
                  <a:pt x="44689" y="185630"/>
                </a:cubicBezTo>
                <a:cubicBezTo>
                  <a:pt x="44689" y="179938"/>
                  <a:pt x="40068" y="175317"/>
                  <a:pt x="34376" y="175317"/>
                </a:cubicBezTo>
                <a:cubicBezTo>
                  <a:pt x="28684" y="175317"/>
                  <a:pt x="24063" y="179938"/>
                  <a:pt x="24063" y="185630"/>
                </a:cubicBezTo>
                <a:cubicBezTo>
                  <a:pt x="24063" y="191322"/>
                  <a:pt x="28684" y="195943"/>
                  <a:pt x="34376" y="195943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2" name="Text 20"/>
          <p:cNvSpPr/>
          <p:nvPr/>
        </p:nvSpPr>
        <p:spPr>
          <a:xfrm>
            <a:off x="971693" y="3153420"/>
            <a:ext cx="1063362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2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Flow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86683" y="3593317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10003" y="0"/>
                </a:moveTo>
                <a:lnTo>
                  <a:pt x="110003" y="0"/>
                </a:lnTo>
                <a:cubicBezTo>
                  <a:pt x="170715" y="0"/>
                  <a:pt x="220006" y="49291"/>
                  <a:pt x="220006" y="110003"/>
                </a:cubicBezTo>
                <a:lnTo>
                  <a:pt x="220006" y="110003"/>
                </a:lnTo>
                <a:cubicBezTo>
                  <a:pt x="220006" y="170715"/>
                  <a:pt x="170715" y="220006"/>
                  <a:pt x="110003" y="220006"/>
                </a:cubicBezTo>
                <a:lnTo>
                  <a:pt x="110003" y="220006"/>
                </a:lnTo>
                <a:cubicBezTo>
                  <a:pt x="49291" y="220006"/>
                  <a:pt x="0" y="170715"/>
                  <a:pt x="0" y="110003"/>
                </a:cubicBezTo>
                <a:lnTo>
                  <a:pt x="0" y="110003"/>
                </a:lnTo>
                <a:cubicBezTo>
                  <a:pt x="0" y="49291"/>
                  <a:pt x="49291" y="0"/>
                  <a:pt x="110003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4" name="Text 22"/>
          <p:cNvSpPr/>
          <p:nvPr/>
        </p:nvSpPr>
        <p:spPr>
          <a:xfrm>
            <a:off x="554598" y="3593317"/>
            <a:ext cx="284174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16692" y="3593317"/>
            <a:ext cx="3620932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New lead enters Zoho CRM (web form, email, manual)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86683" y="3923326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10003" y="0"/>
                </a:moveTo>
                <a:lnTo>
                  <a:pt x="110003" y="0"/>
                </a:lnTo>
                <a:cubicBezTo>
                  <a:pt x="170715" y="0"/>
                  <a:pt x="220006" y="49291"/>
                  <a:pt x="220006" y="110003"/>
                </a:cubicBezTo>
                <a:lnTo>
                  <a:pt x="220006" y="110003"/>
                </a:lnTo>
                <a:cubicBezTo>
                  <a:pt x="220006" y="170715"/>
                  <a:pt x="170715" y="220006"/>
                  <a:pt x="110003" y="220006"/>
                </a:cubicBezTo>
                <a:lnTo>
                  <a:pt x="110003" y="220006"/>
                </a:lnTo>
                <a:cubicBezTo>
                  <a:pt x="49291" y="220006"/>
                  <a:pt x="0" y="170715"/>
                  <a:pt x="0" y="110003"/>
                </a:cubicBezTo>
                <a:lnTo>
                  <a:pt x="0" y="110003"/>
                </a:lnTo>
                <a:cubicBezTo>
                  <a:pt x="0" y="49291"/>
                  <a:pt x="49291" y="0"/>
                  <a:pt x="110003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7" name="Text 25"/>
          <p:cNvSpPr/>
          <p:nvPr/>
        </p:nvSpPr>
        <p:spPr>
          <a:xfrm>
            <a:off x="554598" y="3923326"/>
            <a:ext cx="284174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16692" y="3923326"/>
            <a:ext cx="3300090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Gemini AI drafts personalized reply in 30 seconds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86683" y="4253335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10003" y="0"/>
                </a:moveTo>
                <a:lnTo>
                  <a:pt x="110003" y="0"/>
                </a:lnTo>
                <a:cubicBezTo>
                  <a:pt x="170715" y="0"/>
                  <a:pt x="220006" y="49291"/>
                  <a:pt x="220006" y="110003"/>
                </a:cubicBezTo>
                <a:lnTo>
                  <a:pt x="220006" y="110003"/>
                </a:lnTo>
                <a:cubicBezTo>
                  <a:pt x="220006" y="170715"/>
                  <a:pt x="170715" y="220006"/>
                  <a:pt x="110003" y="220006"/>
                </a:cubicBezTo>
                <a:lnTo>
                  <a:pt x="110003" y="220006"/>
                </a:lnTo>
                <a:cubicBezTo>
                  <a:pt x="49291" y="220006"/>
                  <a:pt x="0" y="170715"/>
                  <a:pt x="0" y="110003"/>
                </a:cubicBezTo>
                <a:lnTo>
                  <a:pt x="0" y="110003"/>
                </a:lnTo>
                <a:cubicBezTo>
                  <a:pt x="0" y="49291"/>
                  <a:pt x="49291" y="0"/>
                  <a:pt x="110003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0" name="Text 28"/>
          <p:cNvSpPr/>
          <p:nvPr/>
        </p:nvSpPr>
        <p:spPr>
          <a:xfrm>
            <a:off x="554598" y="4253335"/>
            <a:ext cx="284174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16692" y="4253335"/>
            <a:ext cx="3382592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offers available time slots from Google Calendar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86683" y="4583345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10003" y="0"/>
                </a:moveTo>
                <a:lnTo>
                  <a:pt x="110003" y="0"/>
                </a:lnTo>
                <a:cubicBezTo>
                  <a:pt x="170715" y="0"/>
                  <a:pt x="220006" y="49291"/>
                  <a:pt x="220006" y="110003"/>
                </a:cubicBezTo>
                <a:lnTo>
                  <a:pt x="220006" y="110003"/>
                </a:lnTo>
                <a:cubicBezTo>
                  <a:pt x="220006" y="170715"/>
                  <a:pt x="170715" y="220006"/>
                  <a:pt x="110003" y="220006"/>
                </a:cubicBezTo>
                <a:lnTo>
                  <a:pt x="110003" y="220006"/>
                </a:lnTo>
                <a:cubicBezTo>
                  <a:pt x="49291" y="220006"/>
                  <a:pt x="0" y="170715"/>
                  <a:pt x="0" y="110003"/>
                </a:cubicBezTo>
                <a:lnTo>
                  <a:pt x="0" y="110003"/>
                </a:lnTo>
                <a:cubicBezTo>
                  <a:pt x="0" y="49291"/>
                  <a:pt x="49291" y="0"/>
                  <a:pt x="110003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3" name="Text 31"/>
          <p:cNvSpPr/>
          <p:nvPr/>
        </p:nvSpPr>
        <p:spPr>
          <a:xfrm>
            <a:off x="554598" y="4583345"/>
            <a:ext cx="284174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16692" y="4583345"/>
            <a:ext cx="3373426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 picks slot → meeting confirmed automatically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86683" y="4913354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10003" y="0"/>
                </a:moveTo>
                <a:lnTo>
                  <a:pt x="110003" y="0"/>
                </a:lnTo>
                <a:cubicBezTo>
                  <a:pt x="170715" y="0"/>
                  <a:pt x="220006" y="49291"/>
                  <a:pt x="220006" y="110003"/>
                </a:cubicBezTo>
                <a:lnTo>
                  <a:pt x="220006" y="110003"/>
                </a:lnTo>
                <a:cubicBezTo>
                  <a:pt x="220006" y="170715"/>
                  <a:pt x="170715" y="220006"/>
                  <a:pt x="110003" y="220006"/>
                </a:cubicBezTo>
                <a:lnTo>
                  <a:pt x="110003" y="220006"/>
                </a:lnTo>
                <a:cubicBezTo>
                  <a:pt x="49291" y="220006"/>
                  <a:pt x="0" y="170715"/>
                  <a:pt x="0" y="110003"/>
                </a:cubicBezTo>
                <a:lnTo>
                  <a:pt x="0" y="110003"/>
                </a:lnTo>
                <a:cubicBezTo>
                  <a:pt x="0" y="49291"/>
                  <a:pt x="49291" y="0"/>
                  <a:pt x="110003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6" name="Text 34"/>
          <p:cNvSpPr/>
          <p:nvPr/>
        </p:nvSpPr>
        <p:spPr>
          <a:xfrm>
            <a:off x="554598" y="4913354"/>
            <a:ext cx="284174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16692" y="4913354"/>
            <a:ext cx="372176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CRM updated with meeting details + AI-generated notes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32473" y="3189973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10003" y="220006"/>
                </a:moveTo>
                <a:cubicBezTo>
                  <a:pt x="170715" y="220006"/>
                  <a:pt x="220006" y="170715"/>
                  <a:pt x="220006" y="110003"/>
                </a:cubicBezTo>
                <a:cubicBezTo>
                  <a:pt x="220006" y="49291"/>
                  <a:pt x="170715" y="0"/>
                  <a:pt x="110003" y="0"/>
                </a:cubicBezTo>
                <a:cubicBezTo>
                  <a:pt x="49291" y="0"/>
                  <a:pt x="0" y="49291"/>
                  <a:pt x="0" y="110003"/>
                </a:cubicBezTo>
                <a:cubicBezTo>
                  <a:pt x="0" y="170715"/>
                  <a:pt x="49291" y="220006"/>
                  <a:pt x="110003" y="220006"/>
                </a:cubicBezTo>
                <a:close/>
                <a:moveTo>
                  <a:pt x="146270" y="91397"/>
                </a:moveTo>
                <a:lnTo>
                  <a:pt x="111894" y="146399"/>
                </a:lnTo>
                <a:cubicBezTo>
                  <a:pt x="110089" y="149278"/>
                  <a:pt x="106995" y="151082"/>
                  <a:pt x="103600" y="151254"/>
                </a:cubicBezTo>
                <a:cubicBezTo>
                  <a:pt x="100206" y="151426"/>
                  <a:pt x="96940" y="149879"/>
                  <a:pt x="94921" y="147129"/>
                </a:cubicBezTo>
                <a:lnTo>
                  <a:pt x="74295" y="119628"/>
                </a:lnTo>
                <a:cubicBezTo>
                  <a:pt x="70857" y="115073"/>
                  <a:pt x="71803" y="108628"/>
                  <a:pt x="76358" y="105190"/>
                </a:cubicBezTo>
                <a:cubicBezTo>
                  <a:pt x="80912" y="101753"/>
                  <a:pt x="87358" y="102698"/>
                  <a:pt x="90795" y="107253"/>
                </a:cubicBezTo>
                <a:lnTo>
                  <a:pt x="102397" y="122722"/>
                </a:lnTo>
                <a:lnTo>
                  <a:pt x="128781" y="80483"/>
                </a:lnTo>
                <a:cubicBezTo>
                  <a:pt x="131789" y="75670"/>
                  <a:pt x="138148" y="74166"/>
                  <a:pt x="143004" y="77217"/>
                </a:cubicBezTo>
                <a:cubicBezTo>
                  <a:pt x="147860" y="80268"/>
                  <a:pt x="149320" y="86584"/>
                  <a:pt x="146270" y="91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9" name="Text 37"/>
          <p:cNvSpPr/>
          <p:nvPr/>
        </p:nvSpPr>
        <p:spPr>
          <a:xfrm>
            <a:off x="6589982" y="3153420"/>
            <a:ext cx="980860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2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Benefits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227889" y="3629985"/>
            <a:ext cx="183338" cy="183338"/>
          </a:xfrm>
          <a:custGeom>
            <a:avLst/>
            <a:gdLst/>
            <a:ahLst/>
            <a:cxnLst/>
            <a:rect l="l" t="t" r="r" b="b"/>
            <a:pathLst>
              <a:path w="183338" h="183338">
                <a:moveTo>
                  <a:pt x="91669" y="183338"/>
                </a:moveTo>
                <a:cubicBezTo>
                  <a:pt x="142263" y="183338"/>
                  <a:pt x="183338" y="142263"/>
                  <a:pt x="183338" y="91669"/>
                </a:cubicBezTo>
                <a:cubicBezTo>
                  <a:pt x="183338" y="41076"/>
                  <a:pt x="142263" y="0"/>
                  <a:pt x="91669" y="0"/>
                </a:cubicBezTo>
                <a:cubicBezTo>
                  <a:pt x="41076" y="0"/>
                  <a:pt x="0" y="41076"/>
                  <a:pt x="0" y="91669"/>
                </a:cubicBezTo>
                <a:cubicBezTo>
                  <a:pt x="0" y="142263"/>
                  <a:pt x="41076" y="183338"/>
                  <a:pt x="91669" y="183338"/>
                </a:cubicBezTo>
                <a:close/>
                <a:moveTo>
                  <a:pt x="121891" y="76164"/>
                </a:moveTo>
                <a:lnTo>
                  <a:pt x="93245" y="121999"/>
                </a:lnTo>
                <a:cubicBezTo>
                  <a:pt x="91741" y="124398"/>
                  <a:pt x="89163" y="125902"/>
                  <a:pt x="86334" y="126045"/>
                </a:cubicBezTo>
                <a:cubicBezTo>
                  <a:pt x="83505" y="126188"/>
                  <a:pt x="80783" y="124899"/>
                  <a:pt x="79100" y="122608"/>
                </a:cubicBezTo>
                <a:lnTo>
                  <a:pt x="61912" y="99690"/>
                </a:lnTo>
                <a:cubicBezTo>
                  <a:pt x="59048" y="95895"/>
                  <a:pt x="59836" y="90523"/>
                  <a:pt x="63631" y="87659"/>
                </a:cubicBezTo>
                <a:cubicBezTo>
                  <a:pt x="67427" y="84794"/>
                  <a:pt x="72798" y="85582"/>
                  <a:pt x="75663" y="89377"/>
                </a:cubicBezTo>
                <a:lnTo>
                  <a:pt x="85331" y="102268"/>
                </a:lnTo>
                <a:lnTo>
                  <a:pt x="107317" y="67069"/>
                </a:lnTo>
                <a:cubicBezTo>
                  <a:pt x="109824" y="63058"/>
                  <a:pt x="115124" y="61805"/>
                  <a:pt x="119170" y="64347"/>
                </a:cubicBezTo>
                <a:cubicBezTo>
                  <a:pt x="123216" y="66890"/>
                  <a:pt x="124434" y="72154"/>
                  <a:pt x="121891" y="7620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1" name="Text 39"/>
          <p:cNvSpPr/>
          <p:nvPr/>
        </p:nvSpPr>
        <p:spPr>
          <a:xfrm>
            <a:off x="6544148" y="3593317"/>
            <a:ext cx="2869245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Faster Booking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44148" y="3849991"/>
            <a:ext cx="286007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inquiry to meeting in under 5 minutes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227889" y="4253335"/>
            <a:ext cx="183338" cy="183338"/>
          </a:xfrm>
          <a:custGeom>
            <a:avLst/>
            <a:gdLst/>
            <a:ahLst/>
            <a:cxnLst/>
            <a:rect l="l" t="t" r="r" b="b"/>
            <a:pathLst>
              <a:path w="183338" h="183338">
                <a:moveTo>
                  <a:pt x="91669" y="183338"/>
                </a:moveTo>
                <a:cubicBezTo>
                  <a:pt x="142263" y="183338"/>
                  <a:pt x="183338" y="142263"/>
                  <a:pt x="183338" y="91669"/>
                </a:cubicBezTo>
                <a:cubicBezTo>
                  <a:pt x="183338" y="41076"/>
                  <a:pt x="142263" y="0"/>
                  <a:pt x="91669" y="0"/>
                </a:cubicBezTo>
                <a:cubicBezTo>
                  <a:pt x="41076" y="0"/>
                  <a:pt x="0" y="41076"/>
                  <a:pt x="0" y="91669"/>
                </a:cubicBezTo>
                <a:cubicBezTo>
                  <a:pt x="0" y="142263"/>
                  <a:pt x="41076" y="183338"/>
                  <a:pt x="91669" y="183338"/>
                </a:cubicBezTo>
                <a:close/>
                <a:moveTo>
                  <a:pt x="121891" y="76164"/>
                </a:moveTo>
                <a:lnTo>
                  <a:pt x="93245" y="121999"/>
                </a:lnTo>
                <a:cubicBezTo>
                  <a:pt x="91741" y="124398"/>
                  <a:pt x="89163" y="125902"/>
                  <a:pt x="86334" y="126045"/>
                </a:cubicBezTo>
                <a:cubicBezTo>
                  <a:pt x="83505" y="126188"/>
                  <a:pt x="80783" y="124899"/>
                  <a:pt x="79100" y="122608"/>
                </a:cubicBezTo>
                <a:lnTo>
                  <a:pt x="61912" y="99690"/>
                </a:lnTo>
                <a:cubicBezTo>
                  <a:pt x="59048" y="95895"/>
                  <a:pt x="59836" y="90523"/>
                  <a:pt x="63631" y="87659"/>
                </a:cubicBezTo>
                <a:cubicBezTo>
                  <a:pt x="67427" y="84794"/>
                  <a:pt x="72798" y="85582"/>
                  <a:pt x="75663" y="89377"/>
                </a:cubicBezTo>
                <a:lnTo>
                  <a:pt x="85331" y="102268"/>
                </a:lnTo>
                <a:lnTo>
                  <a:pt x="107317" y="67069"/>
                </a:lnTo>
                <a:cubicBezTo>
                  <a:pt x="109824" y="63058"/>
                  <a:pt x="115124" y="61805"/>
                  <a:pt x="119170" y="64347"/>
                </a:cubicBezTo>
                <a:cubicBezTo>
                  <a:pt x="123216" y="66890"/>
                  <a:pt x="124434" y="72154"/>
                  <a:pt x="121891" y="7620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4" name="Text 42"/>
          <p:cNvSpPr/>
          <p:nvPr/>
        </p:nvSpPr>
        <p:spPr>
          <a:xfrm>
            <a:off x="6544148" y="4216668"/>
            <a:ext cx="3510929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Manual Coordination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544148" y="4473342"/>
            <a:ext cx="3501762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back-and-forth emails or scheduling headaches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227889" y="4876686"/>
            <a:ext cx="183338" cy="183338"/>
          </a:xfrm>
          <a:custGeom>
            <a:avLst/>
            <a:gdLst/>
            <a:ahLst/>
            <a:cxnLst/>
            <a:rect l="l" t="t" r="r" b="b"/>
            <a:pathLst>
              <a:path w="183338" h="183338">
                <a:moveTo>
                  <a:pt x="91669" y="183338"/>
                </a:moveTo>
                <a:cubicBezTo>
                  <a:pt x="142263" y="183338"/>
                  <a:pt x="183338" y="142263"/>
                  <a:pt x="183338" y="91669"/>
                </a:cubicBezTo>
                <a:cubicBezTo>
                  <a:pt x="183338" y="41076"/>
                  <a:pt x="142263" y="0"/>
                  <a:pt x="91669" y="0"/>
                </a:cubicBezTo>
                <a:cubicBezTo>
                  <a:pt x="41076" y="0"/>
                  <a:pt x="0" y="41076"/>
                  <a:pt x="0" y="91669"/>
                </a:cubicBezTo>
                <a:cubicBezTo>
                  <a:pt x="0" y="142263"/>
                  <a:pt x="41076" y="183338"/>
                  <a:pt x="91669" y="183338"/>
                </a:cubicBezTo>
                <a:close/>
                <a:moveTo>
                  <a:pt x="121891" y="76164"/>
                </a:moveTo>
                <a:lnTo>
                  <a:pt x="93245" y="121999"/>
                </a:lnTo>
                <a:cubicBezTo>
                  <a:pt x="91741" y="124398"/>
                  <a:pt x="89163" y="125902"/>
                  <a:pt x="86334" y="126045"/>
                </a:cubicBezTo>
                <a:cubicBezTo>
                  <a:pt x="83505" y="126188"/>
                  <a:pt x="80783" y="124899"/>
                  <a:pt x="79100" y="122608"/>
                </a:cubicBezTo>
                <a:lnTo>
                  <a:pt x="61912" y="99690"/>
                </a:lnTo>
                <a:cubicBezTo>
                  <a:pt x="59048" y="95895"/>
                  <a:pt x="59836" y="90523"/>
                  <a:pt x="63631" y="87659"/>
                </a:cubicBezTo>
                <a:cubicBezTo>
                  <a:pt x="67427" y="84794"/>
                  <a:pt x="72798" y="85582"/>
                  <a:pt x="75663" y="89377"/>
                </a:cubicBezTo>
                <a:lnTo>
                  <a:pt x="85331" y="102268"/>
                </a:lnTo>
                <a:lnTo>
                  <a:pt x="107317" y="67069"/>
                </a:lnTo>
                <a:cubicBezTo>
                  <a:pt x="109824" y="63058"/>
                  <a:pt x="115124" y="61805"/>
                  <a:pt x="119170" y="64347"/>
                </a:cubicBezTo>
                <a:cubicBezTo>
                  <a:pt x="123216" y="66890"/>
                  <a:pt x="124434" y="72154"/>
                  <a:pt x="121891" y="7620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7" name="Text 45"/>
          <p:cNvSpPr/>
          <p:nvPr/>
        </p:nvSpPr>
        <p:spPr>
          <a:xfrm>
            <a:off x="6544148" y="4840018"/>
            <a:ext cx="3309257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Perfect CRM Hygiene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44148" y="5096692"/>
            <a:ext cx="3300090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 interaction logged automatically, every time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223306" y="5536704"/>
            <a:ext cx="5380980" cy="513347"/>
          </a:xfrm>
          <a:custGeom>
            <a:avLst/>
            <a:gdLst/>
            <a:ahLst/>
            <a:cxnLst/>
            <a:rect l="l" t="t" r="r" b="b"/>
            <a:pathLst>
              <a:path w="5380980" h="513347">
                <a:moveTo>
                  <a:pt x="36668" y="0"/>
                </a:moveTo>
                <a:lnTo>
                  <a:pt x="5307644" y="0"/>
                </a:lnTo>
                <a:cubicBezTo>
                  <a:pt x="5348146" y="0"/>
                  <a:pt x="5380980" y="32834"/>
                  <a:pt x="5380980" y="73337"/>
                </a:cubicBezTo>
                <a:lnTo>
                  <a:pt x="5380980" y="440011"/>
                </a:lnTo>
                <a:cubicBezTo>
                  <a:pt x="5380980" y="480513"/>
                  <a:pt x="5348146" y="513347"/>
                  <a:pt x="5307644" y="513347"/>
                </a:cubicBezTo>
                <a:lnTo>
                  <a:pt x="36668" y="513347"/>
                </a:lnTo>
                <a:cubicBezTo>
                  <a:pt x="16430" y="513347"/>
                  <a:pt x="0" y="496917"/>
                  <a:pt x="0" y="47668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223306" y="5536704"/>
            <a:ext cx="36668" cy="513347"/>
          </a:xfrm>
          <a:custGeom>
            <a:avLst/>
            <a:gdLst/>
            <a:ahLst/>
            <a:cxnLst/>
            <a:rect l="l" t="t" r="r" b="b"/>
            <a:pathLst>
              <a:path w="36668" h="513347">
                <a:moveTo>
                  <a:pt x="36668" y="0"/>
                </a:moveTo>
                <a:lnTo>
                  <a:pt x="36668" y="0"/>
                </a:lnTo>
                <a:lnTo>
                  <a:pt x="36668" y="513347"/>
                </a:lnTo>
                <a:lnTo>
                  <a:pt x="36668" y="513347"/>
                </a:lnTo>
                <a:cubicBezTo>
                  <a:pt x="16430" y="513347"/>
                  <a:pt x="0" y="496917"/>
                  <a:pt x="0" y="47668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1" name="Text 49"/>
          <p:cNvSpPr/>
          <p:nvPr/>
        </p:nvSpPr>
        <p:spPr>
          <a:xfrm>
            <a:off x="6388310" y="5683375"/>
            <a:ext cx="5142641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 for:</a:t>
            </a:r>
            <a:pPr>
              <a:lnSpc>
                <a:spcPct val="130000"/>
              </a:lnSpc>
            </a:pPr>
            <a:r>
              <a:rPr lang="en-US" sz="115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Agencies, consultancies, B2B founders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4757" y="419470"/>
            <a:ext cx="36476" cy="437708"/>
          </a:xfrm>
          <a:custGeom>
            <a:avLst/>
            <a:gdLst/>
            <a:ahLst/>
            <a:cxnLst/>
            <a:rect l="l" t="t" r="r" b="b"/>
            <a:pathLst>
              <a:path w="36476" h="437708">
                <a:moveTo>
                  <a:pt x="18238" y="0"/>
                </a:moveTo>
                <a:lnTo>
                  <a:pt x="18238" y="0"/>
                </a:lnTo>
                <a:cubicBezTo>
                  <a:pt x="28310" y="0"/>
                  <a:pt x="36476" y="8165"/>
                  <a:pt x="36476" y="18238"/>
                </a:cubicBezTo>
                <a:lnTo>
                  <a:pt x="36476" y="419470"/>
                </a:lnTo>
                <a:cubicBezTo>
                  <a:pt x="36476" y="429543"/>
                  <a:pt x="28310" y="437708"/>
                  <a:pt x="18238" y="437708"/>
                </a:cubicBezTo>
                <a:lnTo>
                  <a:pt x="18238" y="437708"/>
                </a:lnTo>
                <a:cubicBezTo>
                  <a:pt x="8165" y="437708"/>
                  <a:pt x="0" y="429543"/>
                  <a:pt x="0" y="419470"/>
                </a:cubicBezTo>
                <a:lnTo>
                  <a:pt x="0" y="18238"/>
                </a:lnTo>
                <a:cubicBezTo>
                  <a:pt x="0" y="8165"/>
                  <a:pt x="8165" y="0"/>
                  <a:pt x="1823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" name="Text 1"/>
          <p:cNvSpPr/>
          <p:nvPr/>
        </p:nvSpPr>
        <p:spPr>
          <a:xfrm>
            <a:off x="510660" y="364757"/>
            <a:ext cx="6319414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spc="50" kern="0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Automation Spotlight #2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10660" y="547135"/>
            <a:ext cx="6419722" cy="3647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85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Qualify Real Estate Leads Automatically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20087" y="1021319"/>
            <a:ext cx="11289227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2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OpenAI + Gmail + Airtable CRM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64757" y="1422552"/>
            <a:ext cx="2179423" cy="1203698"/>
          </a:xfrm>
          <a:custGeom>
            <a:avLst/>
            <a:gdLst/>
            <a:ahLst/>
            <a:cxnLst/>
            <a:rect l="l" t="t" r="r" b="b"/>
            <a:pathLst>
              <a:path w="2179423" h="1203698">
                <a:moveTo>
                  <a:pt x="72956" y="0"/>
                </a:moveTo>
                <a:lnTo>
                  <a:pt x="2106466" y="0"/>
                </a:lnTo>
                <a:cubicBezTo>
                  <a:pt x="2146759" y="0"/>
                  <a:pt x="2179423" y="32664"/>
                  <a:pt x="2179423" y="72956"/>
                </a:cubicBezTo>
                <a:lnTo>
                  <a:pt x="2179423" y="1130742"/>
                </a:lnTo>
                <a:cubicBezTo>
                  <a:pt x="2179423" y="1171034"/>
                  <a:pt x="2146759" y="1203698"/>
                  <a:pt x="2106466" y="1203698"/>
                </a:cubicBezTo>
                <a:lnTo>
                  <a:pt x="72956" y="1203698"/>
                </a:lnTo>
                <a:cubicBezTo>
                  <a:pt x="32664" y="1203698"/>
                  <a:pt x="0" y="1171034"/>
                  <a:pt x="0" y="1130742"/>
                </a:cubicBezTo>
                <a:lnTo>
                  <a:pt x="0" y="72956"/>
                </a:lnTo>
                <a:cubicBezTo>
                  <a:pt x="0" y="32691"/>
                  <a:pt x="32691" y="0"/>
                  <a:pt x="72956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27357" dist="9119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1160725" y="1568455"/>
            <a:ext cx="583611" cy="583611"/>
          </a:xfrm>
          <a:custGeom>
            <a:avLst/>
            <a:gdLst/>
            <a:ahLst/>
            <a:cxnLst/>
            <a:rect l="l" t="t" r="r" b="b"/>
            <a:pathLst>
              <a:path w="583611" h="583611">
                <a:moveTo>
                  <a:pt x="291806" y="0"/>
                </a:moveTo>
                <a:lnTo>
                  <a:pt x="291806" y="0"/>
                </a:lnTo>
                <a:cubicBezTo>
                  <a:pt x="452965" y="0"/>
                  <a:pt x="583611" y="130646"/>
                  <a:pt x="583611" y="291806"/>
                </a:cubicBezTo>
                <a:lnTo>
                  <a:pt x="583611" y="291806"/>
                </a:lnTo>
                <a:cubicBezTo>
                  <a:pt x="583611" y="452965"/>
                  <a:pt x="452965" y="583611"/>
                  <a:pt x="291806" y="583611"/>
                </a:cubicBezTo>
                <a:lnTo>
                  <a:pt x="291806" y="583611"/>
                </a:lnTo>
                <a:cubicBezTo>
                  <a:pt x="130646" y="583611"/>
                  <a:pt x="0" y="452965"/>
                  <a:pt x="0" y="291806"/>
                </a:cubicBezTo>
                <a:lnTo>
                  <a:pt x="0" y="291806"/>
                </a:lnTo>
                <a:cubicBezTo>
                  <a:pt x="0" y="130646"/>
                  <a:pt x="130646" y="0"/>
                  <a:pt x="291806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1343103" y="1750833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20518" y="27357"/>
                </a:moveTo>
                <a:cubicBezTo>
                  <a:pt x="9190" y="27357"/>
                  <a:pt x="0" y="36547"/>
                  <a:pt x="0" y="47874"/>
                </a:cubicBezTo>
                <a:cubicBezTo>
                  <a:pt x="0" y="54329"/>
                  <a:pt x="3035" y="60399"/>
                  <a:pt x="8207" y="64288"/>
                </a:cubicBezTo>
                <a:lnTo>
                  <a:pt x="97117" y="130971"/>
                </a:lnTo>
                <a:cubicBezTo>
                  <a:pt x="104426" y="136442"/>
                  <a:pt x="114428" y="136442"/>
                  <a:pt x="121738" y="130971"/>
                </a:cubicBezTo>
                <a:lnTo>
                  <a:pt x="210647" y="64288"/>
                </a:lnTo>
                <a:cubicBezTo>
                  <a:pt x="215819" y="60399"/>
                  <a:pt x="218854" y="54329"/>
                  <a:pt x="218854" y="47874"/>
                </a:cubicBezTo>
                <a:cubicBezTo>
                  <a:pt x="218854" y="36547"/>
                  <a:pt x="209664" y="27357"/>
                  <a:pt x="198337" y="27357"/>
                </a:cubicBezTo>
                <a:lnTo>
                  <a:pt x="20518" y="27357"/>
                </a:lnTo>
                <a:close/>
                <a:moveTo>
                  <a:pt x="0" y="83780"/>
                </a:moveTo>
                <a:lnTo>
                  <a:pt x="0" y="164141"/>
                </a:lnTo>
                <a:cubicBezTo>
                  <a:pt x="0" y="179230"/>
                  <a:pt x="12268" y="191497"/>
                  <a:pt x="27357" y="191497"/>
                </a:cubicBezTo>
                <a:lnTo>
                  <a:pt x="191497" y="191497"/>
                </a:lnTo>
                <a:cubicBezTo>
                  <a:pt x="206586" y="191497"/>
                  <a:pt x="218854" y="179230"/>
                  <a:pt x="218854" y="164141"/>
                </a:cubicBezTo>
                <a:lnTo>
                  <a:pt x="218854" y="83780"/>
                </a:lnTo>
                <a:lnTo>
                  <a:pt x="134048" y="147385"/>
                </a:lnTo>
                <a:cubicBezTo>
                  <a:pt x="119472" y="158327"/>
                  <a:pt x="99382" y="158327"/>
                  <a:pt x="84806" y="147385"/>
                </a:cubicBezTo>
                <a:lnTo>
                  <a:pt x="0" y="83780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9" name="Text 7"/>
          <p:cNvSpPr/>
          <p:nvPr/>
        </p:nvSpPr>
        <p:spPr>
          <a:xfrm>
            <a:off x="1030780" y="2261493"/>
            <a:ext cx="838941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 Email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639476" y="1887617"/>
            <a:ext cx="273568" cy="273568"/>
          </a:xfrm>
          <a:custGeom>
            <a:avLst/>
            <a:gdLst/>
            <a:ahLst/>
            <a:cxnLst/>
            <a:rect l="l" t="t" r="r" b="b"/>
            <a:pathLst>
              <a:path w="273568" h="273568">
                <a:moveTo>
                  <a:pt x="268545" y="148859"/>
                </a:moveTo>
                <a:cubicBezTo>
                  <a:pt x="275224" y="142180"/>
                  <a:pt x="275224" y="131334"/>
                  <a:pt x="268545" y="124655"/>
                </a:cubicBezTo>
                <a:lnTo>
                  <a:pt x="183055" y="39165"/>
                </a:lnTo>
                <a:cubicBezTo>
                  <a:pt x="176376" y="32486"/>
                  <a:pt x="165530" y="32486"/>
                  <a:pt x="158851" y="39165"/>
                </a:cubicBezTo>
                <a:cubicBezTo>
                  <a:pt x="152172" y="45844"/>
                  <a:pt x="152172" y="56690"/>
                  <a:pt x="158851" y="63369"/>
                </a:cubicBezTo>
                <a:lnTo>
                  <a:pt x="215167" y="119686"/>
                </a:lnTo>
                <a:lnTo>
                  <a:pt x="17098" y="119686"/>
                </a:lnTo>
                <a:cubicBezTo>
                  <a:pt x="7641" y="119686"/>
                  <a:pt x="0" y="127327"/>
                  <a:pt x="0" y="136784"/>
                </a:cubicBezTo>
                <a:cubicBezTo>
                  <a:pt x="0" y="146241"/>
                  <a:pt x="7641" y="153882"/>
                  <a:pt x="17098" y="153882"/>
                </a:cubicBezTo>
                <a:lnTo>
                  <a:pt x="215167" y="153882"/>
                </a:lnTo>
                <a:lnTo>
                  <a:pt x="158851" y="210198"/>
                </a:lnTo>
                <a:cubicBezTo>
                  <a:pt x="152172" y="216877"/>
                  <a:pt x="152172" y="227724"/>
                  <a:pt x="158851" y="234403"/>
                </a:cubicBezTo>
                <a:cubicBezTo>
                  <a:pt x="165530" y="241082"/>
                  <a:pt x="176376" y="241082"/>
                  <a:pt x="183055" y="234403"/>
                </a:cubicBezTo>
                <a:lnTo>
                  <a:pt x="268545" y="148913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1" name="Shape 9"/>
          <p:cNvSpPr/>
          <p:nvPr/>
        </p:nvSpPr>
        <p:spPr>
          <a:xfrm>
            <a:off x="5007657" y="1422552"/>
            <a:ext cx="2179423" cy="1203698"/>
          </a:xfrm>
          <a:custGeom>
            <a:avLst/>
            <a:gdLst/>
            <a:ahLst/>
            <a:cxnLst/>
            <a:rect l="l" t="t" r="r" b="b"/>
            <a:pathLst>
              <a:path w="2179423" h="1203698">
                <a:moveTo>
                  <a:pt x="72956" y="0"/>
                </a:moveTo>
                <a:lnTo>
                  <a:pt x="2106466" y="0"/>
                </a:lnTo>
                <a:cubicBezTo>
                  <a:pt x="2146759" y="0"/>
                  <a:pt x="2179423" y="32664"/>
                  <a:pt x="2179423" y="72956"/>
                </a:cubicBezTo>
                <a:lnTo>
                  <a:pt x="2179423" y="1130742"/>
                </a:lnTo>
                <a:cubicBezTo>
                  <a:pt x="2179423" y="1171034"/>
                  <a:pt x="2146759" y="1203698"/>
                  <a:pt x="2106466" y="1203698"/>
                </a:cubicBezTo>
                <a:lnTo>
                  <a:pt x="72956" y="1203698"/>
                </a:lnTo>
                <a:cubicBezTo>
                  <a:pt x="32664" y="1203698"/>
                  <a:pt x="0" y="1171034"/>
                  <a:pt x="0" y="1130742"/>
                </a:cubicBezTo>
                <a:lnTo>
                  <a:pt x="0" y="72956"/>
                </a:lnTo>
                <a:cubicBezTo>
                  <a:pt x="0" y="32691"/>
                  <a:pt x="32691" y="0"/>
                  <a:pt x="72956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27357" dist="9119" dir="540000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5803625" y="1568455"/>
            <a:ext cx="583611" cy="583611"/>
          </a:xfrm>
          <a:custGeom>
            <a:avLst/>
            <a:gdLst/>
            <a:ahLst/>
            <a:cxnLst/>
            <a:rect l="l" t="t" r="r" b="b"/>
            <a:pathLst>
              <a:path w="583611" h="583611">
                <a:moveTo>
                  <a:pt x="291806" y="0"/>
                </a:moveTo>
                <a:lnTo>
                  <a:pt x="291806" y="0"/>
                </a:lnTo>
                <a:cubicBezTo>
                  <a:pt x="452965" y="0"/>
                  <a:pt x="583611" y="130646"/>
                  <a:pt x="583611" y="291806"/>
                </a:cubicBezTo>
                <a:lnTo>
                  <a:pt x="583611" y="291806"/>
                </a:lnTo>
                <a:cubicBezTo>
                  <a:pt x="583611" y="452965"/>
                  <a:pt x="452965" y="583611"/>
                  <a:pt x="291806" y="583611"/>
                </a:cubicBezTo>
                <a:lnTo>
                  <a:pt x="291806" y="583611"/>
                </a:lnTo>
                <a:cubicBezTo>
                  <a:pt x="130646" y="583611"/>
                  <a:pt x="0" y="452965"/>
                  <a:pt x="0" y="291806"/>
                </a:cubicBezTo>
                <a:lnTo>
                  <a:pt x="0" y="291806"/>
                </a:lnTo>
                <a:cubicBezTo>
                  <a:pt x="0" y="130646"/>
                  <a:pt x="130646" y="0"/>
                  <a:pt x="291806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5986003" y="1750833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13678" y="27357"/>
                </a:moveTo>
                <a:cubicBezTo>
                  <a:pt x="8164" y="27357"/>
                  <a:pt x="3163" y="30691"/>
                  <a:pt x="1026" y="35820"/>
                </a:cubicBezTo>
                <a:cubicBezTo>
                  <a:pt x="-1111" y="40950"/>
                  <a:pt x="85" y="46806"/>
                  <a:pt x="4018" y="50696"/>
                </a:cubicBezTo>
                <a:lnTo>
                  <a:pt x="82070" y="128791"/>
                </a:lnTo>
                <a:lnTo>
                  <a:pt x="82070" y="177819"/>
                </a:lnTo>
                <a:cubicBezTo>
                  <a:pt x="82070" y="181452"/>
                  <a:pt x="83524" y="184915"/>
                  <a:pt x="86088" y="187479"/>
                </a:cubicBezTo>
                <a:lnTo>
                  <a:pt x="113445" y="214836"/>
                </a:lnTo>
                <a:cubicBezTo>
                  <a:pt x="117378" y="218769"/>
                  <a:pt x="123234" y="219923"/>
                  <a:pt x="128363" y="217786"/>
                </a:cubicBezTo>
                <a:cubicBezTo>
                  <a:pt x="133492" y="215648"/>
                  <a:pt x="136784" y="210690"/>
                  <a:pt x="136784" y="205176"/>
                </a:cubicBezTo>
                <a:lnTo>
                  <a:pt x="136784" y="128791"/>
                </a:lnTo>
                <a:lnTo>
                  <a:pt x="214836" y="50738"/>
                </a:lnTo>
                <a:cubicBezTo>
                  <a:pt x="218769" y="46806"/>
                  <a:pt x="219923" y="40950"/>
                  <a:pt x="217786" y="35820"/>
                </a:cubicBezTo>
                <a:cubicBezTo>
                  <a:pt x="215648" y="30691"/>
                  <a:pt x="210690" y="27357"/>
                  <a:pt x="205176" y="27357"/>
                </a:cubicBezTo>
                <a:lnTo>
                  <a:pt x="13678" y="27357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4" name="Text 12"/>
          <p:cNvSpPr/>
          <p:nvPr/>
        </p:nvSpPr>
        <p:spPr>
          <a:xfrm>
            <a:off x="5531767" y="2261493"/>
            <a:ext cx="1130746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Scores Lead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282376" y="1887617"/>
            <a:ext cx="273568" cy="273568"/>
          </a:xfrm>
          <a:custGeom>
            <a:avLst/>
            <a:gdLst/>
            <a:ahLst/>
            <a:cxnLst/>
            <a:rect l="l" t="t" r="r" b="b"/>
            <a:pathLst>
              <a:path w="273568" h="273568">
                <a:moveTo>
                  <a:pt x="268545" y="148859"/>
                </a:moveTo>
                <a:cubicBezTo>
                  <a:pt x="275224" y="142180"/>
                  <a:pt x="275224" y="131334"/>
                  <a:pt x="268545" y="124655"/>
                </a:cubicBezTo>
                <a:lnTo>
                  <a:pt x="183055" y="39165"/>
                </a:lnTo>
                <a:cubicBezTo>
                  <a:pt x="176376" y="32486"/>
                  <a:pt x="165530" y="32486"/>
                  <a:pt x="158851" y="39165"/>
                </a:cubicBezTo>
                <a:cubicBezTo>
                  <a:pt x="152172" y="45844"/>
                  <a:pt x="152172" y="56690"/>
                  <a:pt x="158851" y="63369"/>
                </a:cubicBezTo>
                <a:lnTo>
                  <a:pt x="215167" y="119686"/>
                </a:lnTo>
                <a:lnTo>
                  <a:pt x="17098" y="119686"/>
                </a:lnTo>
                <a:cubicBezTo>
                  <a:pt x="7641" y="119686"/>
                  <a:pt x="0" y="127327"/>
                  <a:pt x="0" y="136784"/>
                </a:cubicBezTo>
                <a:cubicBezTo>
                  <a:pt x="0" y="146241"/>
                  <a:pt x="7641" y="153882"/>
                  <a:pt x="17098" y="153882"/>
                </a:cubicBezTo>
                <a:lnTo>
                  <a:pt x="215167" y="153882"/>
                </a:lnTo>
                <a:lnTo>
                  <a:pt x="158851" y="210198"/>
                </a:lnTo>
                <a:cubicBezTo>
                  <a:pt x="152172" y="216877"/>
                  <a:pt x="152172" y="227724"/>
                  <a:pt x="158851" y="234403"/>
                </a:cubicBezTo>
                <a:cubicBezTo>
                  <a:pt x="165530" y="241082"/>
                  <a:pt x="176376" y="241082"/>
                  <a:pt x="183055" y="234403"/>
                </a:cubicBezTo>
                <a:lnTo>
                  <a:pt x="268545" y="148913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6" name="Shape 14"/>
          <p:cNvSpPr/>
          <p:nvPr/>
        </p:nvSpPr>
        <p:spPr>
          <a:xfrm>
            <a:off x="9650557" y="1422552"/>
            <a:ext cx="2179423" cy="1203698"/>
          </a:xfrm>
          <a:custGeom>
            <a:avLst/>
            <a:gdLst/>
            <a:ahLst/>
            <a:cxnLst/>
            <a:rect l="l" t="t" r="r" b="b"/>
            <a:pathLst>
              <a:path w="2179423" h="1203698">
                <a:moveTo>
                  <a:pt x="72956" y="0"/>
                </a:moveTo>
                <a:lnTo>
                  <a:pt x="2106466" y="0"/>
                </a:lnTo>
                <a:cubicBezTo>
                  <a:pt x="2146759" y="0"/>
                  <a:pt x="2179423" y="32664"/>
                  <a:pt x="2179423" y="72956"/>
                </a:cubicBezTo>
                <a:lnTo>
                  <a:pt x="2179423" y="1130742"/>
                </a:lnTo>
                <a:cubicBezTo>
                  <a:pt x="2179423" y="1171034"/>
                  <a:pt x="2146759" y="1203698"/>
                  <a:pt x="2106466" y="1203698"/>
                </a:cubicBezTo>
                <a:lnTo>
                  <a:pt x="72956" y="1203698"/>
                </a:lnTo>
                <a:cubicBezTo>
                  <a:pt x="32664" y="1203698"/>
                  <a:pt x="0" y="1171034"/>
                  <a:pt x="0" y="1130742"/>
                </a:cubicBezTo>
                <a:lnTo>
                  <a:pt x="0" y="72956"/>
                </a:lnTo>
                <a:cubicBezTo>
                  <a:pt x="0" y="32691"/>
                  <a:pt x="32691" y="0"/>
                  <a:pt x="72956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27357" dist="9119" dir="540000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10446524" y="1568455"/>
            <a:ext cx="583611" cy="583611"/>
          </a:xfrm>
          <a:custGeom>
            <a:avLst/>
            <a:gdLst/>
            <a:ahLst/>
            <a:cxnLst/>
            <a:rect l="l" t="t" r="r" b="b"/>
            <a:pathLst>
              <a:path w="583611" h="583611">
                <a:moveTo>
                  <a:pt x="291806" y="0"/>
                </a:moveTo>
                <a:lnTo>
                  <a:pt x="291806" y="0"/>
                </a:lnTo>
                <a:cubicBezTo>
                  <a:pt x="452965" y="0"/>
                  <a:pt x="583611" y="130646"/>
                  <a:pt x="583611" y="291806"/>
                </a:cubicBezTo>
                <a:lnTo>
                  <a:pt x="583611" y="291806"/>
                </a:lnTo>
                <a:cubicBezTo>
                  <a:pt x="583611" y="452965"/>
                  <a:pt x="452965" y="583611"/>
                  <a:pt x="291806" y="583611"/>
                </a:cubicBezTo>
                <a:lnTo>
                  <a:pt x="291806" y="583611"/>
                </a:lnTo>
                <a:cubicBezTo>
                  <a:pt x="130646" y="583611"/>
                  <a:pt x="0" y="452965"/>
                  <a:pt x="0" y="291806"/>
                </a:cubicBezTo>
                <a:lnTo>
                  <a:pt x="0" y="291806"/>
                </a:lnTo>
                <a:cubicBezTo>
                  <a:pt x="0" y="130646"/>
                  <a:pt x="130646" y="0"/>
                  <a:pt x="291806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10642581" y="1750833"/>
            <a:ext cx="191497" cy="218854"/>
          </a:xfrm>
          <a:custGeom>
            <a:avLst/>
            <a:gdLst/>
            <a:ahLst/>
            <a:cxnLst/>
            <a:rect l="l" t="t" r="r" b="b"/>
            <a:pathLst>
              <a:path w="191497" h="218854">
                <a:moveTo>
                  <a:pt x="95749" y="106007"/>
                </a:moveTo>
                <a:cubicBezTo>
                  <a:pt x="67439" y="106007"/>
                  <a:pt x="44455" y="83023"/>
                  <a:pt x="44455" y="54714"/>
                </a:cubicBezTo>
                <a:cubicBezTo>
                  <a:pt x="44455" y="26404"/>
                  <a:pt x="67439" y="3420"/>
                  <a:pt x="95749" y="3420"/>
                </a:cubicBezTo>
                <a:cubicBezTo>
                  <a:pt x="124059" y="3420"/>
                  <a:pt x="147043" y="26404"/>
                  <a:pt x="147043" y="54714"/>
                </a:cubicBezTo>
                <a:cubicBezTo>
                  <a:pt x="147043" y="83023"/>
                  <a:pt x="124059" y="106007"/>
                  <a:pt x="95749" y="106007"/>
                </a:cubicBezTo>
                <a:close/>
                <a:moveTo>
                  <a:pt x="82711" y="129945"/>
                </a:moveTo>
                <a:lnTo>
                  <a:pt x="108786" y="129945"/>
                </a:lnTo>
                <a:cubicBezTo>
                  <a:pt x="112932" y="129945"/>
                  <a:pt x="116266" y="133279"/>
                  <a:pt x="116266" y="137425"/>
                </a:cubicBezTo>
                <a:cubicBezTo>
                  <a:pt x="116266" y="139220"/>
                  <a:pt x="115625" y="140930"/>
                  <a:pt x="114471" y="142298"/>
                </a:cubicBezTo>
                <a:lnTo>
                  <a:pt x="102759" y="155976"/>
                </a:lnTo>
                <a:lnTo>
                  <a:pt x="116010" y="205176"/>
                </a:lnTo>
                <a:lnTo>
                  <a:pt x="116266" y="205176"/>
                </a:lnTo>
                <a:lnTo>
                  <a:pt x="131056" y="145974"/>
                </a:lnTo>
                <a:cubicBezTo>
                  <a:pt x="131996" y="142255"/>
                  <a:pt x="135801" y="139990"/>
                  <a:pt x="139391" y="141358"/>
                </a:cubicBezTo>
                <a:cubicBezTo>
                  <a:pt x="165850" y="151445"/>
                  <a:pt x="184658" y="177092"/>
                  <a:pt x="184658" y="207099"/>
                </a:cubicBezTo>
                <a:cubicBezTo>
                  <a:pt x="184658" y="213554"/>
                  <a:pt x="179401" y="218811"/>
                  <a:pt x="172946" y="218811"/>
                </a:cubicBezTo>
                <a:lnTo>
                  <a:pt x="18551" y="218854"/>
                </a:lnTo>
                <a:cubicBezTo>
                  <a:pt x="12097" y="218854"/>
                  <a:pt x="6839" y="213597"/>
                  <a:pt x="6839" y="207142"/>
                </a:cubicBezTo>
                <a:cubicBezTo>
                  <a:pt x="6839" y="177135"/>
                  <a:pt x="25647" y="151488"/>
                  <a:pt x="52106" y="141400"/>
                </a:cubicBezTo>
                <a:cubicBezTo>
                  <a:pt x="55697" y="140032"/>
                  <a:pt x="59501" y="142298"/>
                  <a:pt x="60441" y="146017"/>
                </a:cubicBezTo>
                <a:lnTo>
                  <a:pt x="75231" y="205219"/>
                </a:lnTo>
                <a:lnTo>
                  <a:pt x="75488" y="205219"/>
                </a:lnTo>
                <a:lnTo>
                  <a:pt x="88739" y="156019"/>
                </a:lnTo>
                <a:lnTo>
                  <a:pt x="77026" y="142341"/>
                </a:lnTo>
                <a:cubicBezTo>
                  <a:pt x="75872" y="140973"/>
                  <a:pt x="75231" y="139263"/>
                  <a:pt x="75231" y="137468"/>
                </a:cubicBezTo>
                <a:cubicBezTo>
                  <a:pt x="75231" y="133322"/>
                  <a:pt x="78565" y="129987"/>
                  <a:pt x="82711" y="129987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9" name="Text 17"/>
          <p:cNvSpPr/>
          <p:nvPr/>
        </p:nvSpPr>
        <p:spPr>
          <a:xfrm>
            <a:off x="10215360" y="2261493"/>
            <a:ext cx="1048676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Agent Replies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64757" y="2772153"/>
            <a:ext cx="5653732" cy="3574618"/>
          </a:xfrm>
          <a:custGeom>
            <a:avLst/>
            <a:gdLst/>
            <a:ahLst/>
            <a:cxnLst/>
            <a:rect l="l" t="t" r="r" b="b"/>
            <a:pathLst>
              <a:path w="5653732" h="3574618">
                <a:moveTo>
                  <a:pt x="145916" y="0"/>
                </a:moveTo>
                <a:lnTo>
                  <a:pt x="5507816" y="0"/>
                </a:lnTo>
                <a:cubicBezTo>
                  <a:pt x="5588403" y="0"/>
                  <a:pt x="5653732" y="65329"/>
                  <a:pt x="5653732" y="145916"/>
                </a:cubicBezTo>
                <a:lnTo>
                  <a:pt x="5653732" y="3428702"/>
                </a:lnTo>
                <a:cubicBezTo>
                  <a:pt x="5653732" y="3509289"/>
                  <a:pt x="5588403" y="3574618"/>
                  <a:pt x="5507816" y="3574618"/>
                </a:cubicBezTo>
                <a:lnTo>
                  <a:pt x="145916" y="3574618"/>
                </a:lnTo>
                <a:cubicBezTo>
                  <a:pt x="65329" y="3574618"/>
                  <a:pt x="0" y="3509289"/>
                  <a:pt x="0" y="3428702"/>
                </a:cubicBezTo>
                <a:lnTo>
                  <a:pt x="0" y="145916"/>
                </a:lnTo>
                <a:cubicBezTo>
                  <a:pt x="0" y="65383"/>
                  <a:pt x="65383" y="0"/>
                  <a:pt x="145916" y="0"/>
                </a:cubicBezTo>
                <a:close/>
              </a:path>
            </a:pathLst>
          </a:custGeom>
          <a:solidFill>
            <a:srgbClr val="0B1220"/>
          </a:solidFill>
          <a:ln/>
          <a:effectLst>
            <a:outerShdw sx="100000" sy="100000" kx="0" ky="0" algn="bl" rotWithShape="0" blurRad="227973" dist="182378" dir="540000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574492" y="2972769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218854" y="41035"/>
                </a:moveTo>
                <a:cubicBezTo>
                  <a:pt x="218854" y="62493"/>
                  <a:pt x="193592" y="94509"/>
                  <a:pt x="182692" y="107290"/>
                </a:cubicBezTo>
                <a:cubicBezTo>
                  <a:pt x="181068" y="109171"/>
                  <a:pt x="178674" y="109897"/>
                  <a:pt x="176494" y="109427"/>
                </a:cubicBezTo>
                <a:lnTo>
                  <a:pt x="136784" y="109427"/>
                </a:lnTo>
                <a:cubicBezTo>
                  <a:pt x="129218" y="109427"/>
                  <a:pt x="123105" y="115540"/>
                  <a:pt x="123105" y="123105"/>
                </a:cubicBezTo>
                <a:cubicBezTo>
                  <a:pt x="123105" y="130671"/>
                  <a:pt x="129218" y="136784"/>
                  <a:pt x="136784" y="136784"/>
                </a:cubicBezTo>
                <a:lnTo>
                  <a:pt x="177819" y="136784"/>
                </a:lnTo>
                <a:cubicBezTo>
                  <a:pt x="200474" y="136784"/>
                  <a:pt x="218854" y="155164"/>
                  <a:pt x="218854" y="177819"/>
                </a:cubicBezTo>
                <a:cubicBezTo>
                  <a:pt x="218854" y="200474"/>
                  <a:pt x="200474" y="218854"/>
                  <a:pt x="177819" y="218854"/>
                </a:cubicBezTo>
                <a:lnTo>
                  <a:pt x="59672" y="218854"/>
                </a:lnTo>
                <a:cubicBezTo>
                  <a:pt x="63391" y="214622"/>
                  <a:pt x="67922" y="209194"/>
                  <a:pt x="72495" y="203124"/>
                </a:cubicBezTo>
                <a:cubicBezTo>
                  <a:pt x="75188" y="199533"/>
                  <a:pt x="77967" y="195601"/>
                  <a:pt x="80617" y="191497"/>
                </a:cubicBezTo>
                <a:lnTo>
                  <a:pt x="177819" y="191497"/>
                </a:lnTo>
                <a:cubicBezTo>
                  <a:pt x="185385" y="191497"/>
                  <a:pt x="191497" y="185385"/>
                  <a:pt x="191497" y="177819"/>
                </a:cubicBezTo>
                <a:cubicBezTo>
                  <a:pt x="191497" y="170253"/>
                  <a:pt x="185385" y="164141"/>
                  <a:pt x="177819" y="164141"/>
                </a:cubicBezTo>
                <a:lnTo>
                  <a:pt x="136784" y="164141"/>
                </a:lnTo>
                <a:cubicBezTo>
                  <a:pt x="114129" y="164141"/>
                  <a:pt x="95749" y="145760"/>
                  <a:pt x="95749" y="123105"/>
                </a:cubicBezTo>
                <a:cubicBezTo>
                  <a:pt x="95749" y="100451"/>
                  <a:pt x="114129" y="82070"/>
                  <a:pt x="136784" y="82070"/>
                </a:cubicBezTo>
                <a:lnTo>
                  <a:pt x="153796" y="82070"/>
                </a:lnTo>
                <a:cubicBezTo>
                  <a:pt x="144820" y="68606"/>
                  <a:pt x="136784" y="53132"/>
                  <a:pt x="136784" y="41035"/>
                </a:cubicBezTo>
                <a:cubicBezTo>
                  <a:pt x="136784" y="18380"/>
                  <a:pt x="155164" y="0"/>
                  <a:pt x="177819" y="0"/>
                </a:cubicBezTo>
                <a:cubicBezTo>
                  <a:pt x="200474" y="0"/>
                  <a:pt x="218854" y="18380"/>
                  <a:pt x="218854" y="41035"/>
                </a:cubicBezTo>
                <a:close/>
                <a:moveTo>
                  <a:pt x="50054" y="209066"/>
                </a:moveTo>
                <a:cubicBezTo>
                  <a:pt x="48430" y="210904"/>
                  <a:pt x="46977" y="212528"/>
                  <a:pt x="45737" y="213896"/>
                </a:cubicBezTo>
                <a:lnTo>
                  <a:pt x="44968" y="214751"/>
                </a:lnTo>
                <a:lnTo>
                  <a:pt x="44882" y="214665"/>
                </a:lnTo>
                <a:cubicBezTo>
                  <a:pt x="42318" y="216631"/>
                  <a:pt x="38641" y="216375"/>
                  <a:pt x="36333" y="213896"/>
                </a:cubicBezTo>
                <a:cubicBezTo>
                  <a:pt x="25561" y="202184"/>
                  <a:pt x="0" y="172048"/>
                  <a:pt x="0" y="150462"/>
                </a:cubicBezTo>
                <a:cubicBezTo>
                  <a:pt x="0" y="127807"/>
                  <a:pt x="18380" y="109427"/>
                  <a:pt x="41035" y="109427"/>
                </a:cubicBezTo>
                <a:cubicBezTo>
                  <a:pt x="63690" y="109427"/>
                  <a:pt x="82070" y="127807"/>
                  <a:pt x="82070" y="150462"/>
                </a:cubicBezTo>
                <a:cubicBezTo>
                  <a:pt x="82070" y="163286"/>
                  <a:pt x="73051" y="179101"/>
                  <a:pt x="63476" y="192310"/>
                </a:cubicBezTo>
                <a:cubicBezTo>
                  <a:pt x="58903" y="198593"/>
                  <a:pt x="54201" y="204278"/>
                  <a:pt x="50311" y="208766"/>
                </a:cubicBezTo>
                <a:lnTo>
                  <a:pt x="50054" y="209066"/>
                </a:lnTo>
                <a:close/>
                <a:moveTo>
                  <a:pt x="54714" y="150462"/>
                </a:moveTo>
                <a:cubicBezTo>
                  <a:pt x="54714" y="142913"/>
                  <a:pt x="48584" y="136784"/>
                  <a:pt x="41035" y="136784"/>
                </a:cubicBezTo>
                <a:cubicBezTo>
                  <a:pt x="33486" y="136784"/>
                  <a:pt x="27357" y="142913"/>
                  <a:pt x="27357" y="150462"/>
                </a:cubicBezTo>
                <a:cubicBezTo>
                  <a:pt x="27357" y="158012"/>
                  <a:pt x="33486" y="164141"/>
                  <a:pt x="41035" y="164141"/>
                </a:cubicBezTo>
                <a:cubicBezTo>
                  <a:pt x="48584" y="164141"/>
                  <a:pt x="54714" y="158012"/>
                  <a:pt x="54714" y="150462"/>
                </a:cubicBezTo>
                <a:close/>
                <a:moveTo>
                  <a:pt x="177819" y="54714"/>
                </a:moveTo>
                <a:cubicBezTo>
                  <a:pt x="185368" y="54714"/>
                  <a:pt x="191497" y="48584"/>
                  <a:pt x="191497" y="41035"/>
                </a:cubicBezTo>
                <a:cubicBezTo>
                  <a:pt x="191497" y="33486"/>
                  <a:pt x="185368" y="27357"/>
                  <a:pt x="177819" y="27357"/>
                </a:cubicBezTo>
                <a:cubicBezTo>
                  <a:pt x="170270" y="27357"/>
                  <a:pt x="164141" y="33486"/>
                  <a:pt x="164141" y="41035"/>
                </a:cubicBezTo>
                <a:cubicBezTo>
                  <a:pt x="164141" y="48584"/>
                  <a:pt x="170270" y="54714"/>
                  <a:pt x="177819" y="5471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2" name="Text 20"/>
          <p:cNvSpPr/>
          <p:nvPr/>
        </p:nvSpPr>
        <p:spPr>
          <a:xfrm>
            <a:off x="930130" y="2954531"/>
            <a:ext cx="884536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6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Flow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47135" y="3355764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109427" y="0"/>
                </a:moveTo>
                <a:lnTo>
                  <a:pt x="109427" y="0"/>
                </a:lnTo>
                <a:cubicBezTo>
                  <a:pt x="169862" y="0"/>
                  <a:pt x="218854" y="48992"/>
                  <a:pt x="218854" y="109427"/>
                </a:cubicBezTo>
                <a:lnTo>
                  <a:pt x="218854" y="109427"/>
                </a:lnTo>
                <a:cubicBezTo>
                  <a:pt x="218854" y="169862"/>
                  <a:pt x="169862" y="218854"/>
                  <a:pt x="109427" y="218854"/>
                </a:cubicBezTo>
                <a:lnTo>
                  <a:pt x="109427" y="218854"/>
                </a:lnTo>
                <a:cubicBezTo>
                  <a:pt x="48992" y="218854"/>
                  <a:pt x="0" y="169862"/>
                  <a:pt x="0" y="109427"/>
                </a:cubicBezTo>
                <a:lnTo>
                  <a:pt x="0" y="109427"/>
                </a:lnTo>
                <a:cubicBezTo>
                  <a:pt x="0" y="48992"/>
                  <a:pt x="48992" y="0"/>
                  <a:pt x="10942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4" name="Text 22"/>
          <p:cNvSpPr/>
          <p:nvPr/>
        </p:nvSpPr>
        <p:spPr>
          <a:xfrm>
            <a:off x="515219" y="3355764"/>
            <a:ext cx="282687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75417" y="3355764"/>
            <a:ext cx="2161185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New lead inquiry hits your Gmail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47135" y="3873717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109427" y="0"/>
                </a:moveTo>
                <a:lnTo>
                  <a:pt x="109427" y="0"/>
                </a:lnTo>
                <a:cubicBezTo>
                  <a:pt x="169862" y="0"/>
                  <a:pt x="218854" y="48992"/>
                  <a:pt x="218854" y="109427"/>
                </a:cubicBezTo>
                <a:lnTo>
                  <a:pt x="218854" y="109427"/>
                </a:lnTo>
                <a:cubicBezTo>
                  <a:pt x="218854" y="169862"/>
                  <a:pt x="169862" y="218854"/>
                  <a:pt x="109427" y="218854"/>
                </a:cubicBezTo>
                <a:lnTo>
                  <a:pt x="109427" y="218854"/>
                </a:lnTo>
                <a:cubicBezTo>
                  <a:pt x="48992" y="218854"/>
                  <a:pt x="0" y="169862"/>
                  <a:pt x="0" y="109427"/>
                </a:cubicBezTo>
                <a:lnTo>
                  <a:pt x="0" y="109427"/>
                </a:lnTo>
                <a:cubicBezTo>
                  <a:pt x="0" y="48992"/>
                  <a:pt x="48992" y="0"/>
                  <a:pt x="10942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7" name="Text 25"/>
          <p:cNvSpPr/>
          <p:nvPr/>
        </p:nvSpPr>
        <p:spPr>
          <a:xfrm>
            <a:off x="515219" y="3873717"/>
            <a:ext cx="282687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75417" y="3873717"/>
            <a:ext cx="3209861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OpenAI extracts intent, budget, location, timeline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47135" y="4391672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109427" y="0"/>
                </a:moveTo>
                <a:lnTo>
                  <a:pt x="109427" y="0"/>
                </a:lnTo>
                <a:cubicBezTo>
                  <a:pt x="169862" y="0"/>
                  <a:pt x="218854" y="48992"/>
                  <a:pt x="218854" y="109427"/>
                </a:cubicBezTo>
                <a:lnTo>
                  <a:pt x="218854" y="109427"/>
                </a:lnTo>
                <a:cubicBezTo>
                  <a:pt x="218854" y="169862"/>
                  <a:pt x="169862" y="218854"/>
                  <a:pt x="109427" y="218854"/>
                </a:cubicBezTo>
                <a:lnTo>
                  <a:pt x="109427" y="218854"/>
                </a:lnTo>
                <a:cubicBezTo>
                  <a:pt x="48992" y="218854"/>
                  <a:pt x="0" y="169862"/>
                  <a:pt x="0" y="109427"/>
                </a:cubicBezTo>
                <a:lnTo>
                  <a:pt x="0" y="109427"/>
                </a:lnTo>
                <a:cubicBezTo>
                  <a:pt x="0" y="48992"/>
                  <a:pt x="48992" y="0"/>
                  <a:pt x="10942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0" name="Text 28"/>
          <p:cNvSpPr/>
          <p:nvPr/>
        </p:nvSpPr>
        <p:spPr>
          <a:xfrm>
            <a:off x="515219" y="4391672"/>
            <a:ext cx="282687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75417" y="4391672"/>
            <a:ext cx="3127791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scores lead (Hot/Warm/Cold) based on rules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47135" y="4909627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109427" y="0"/>
                </a:moveTo>
                <a:lnTo>
                  <a:pt x="109427" y="0"/>
                </a:lnTo>
                <a:cubicBezTo>
                  <a:pt x="169862" y="0"/>
                  <a:pt x="218854" y="48992"/>
                  <a:pt x="218854" y="109427"/>
                </a:cubicBezTo>
                <a:lnTo>
                  <a:pt x="218854" y="109427"/>
                </a:lnTo>
                <a:cubicBezTo>
                  <a:pt x="218854" y="169862"/>
                  <a:pt x="169862" y="218854"/>
                  <a:pt x="109427" y="218854"/>
                </a:cubicBezTo>
                <a:lnTo>
                  <a:pt x="109427" y="218854"/>
                </a:lnTo>
                <a:cubicBezTo>
                  <a:pt x="48992" y="218854"/>
                  <a:pt x="0" y="169862"/>
                  <a:pt x="0" y="109427"/>
                </a:cubicBezTo>
                <a:lnTo>
                  <a:pt x="0" y="109427"/>
                </a:lnTo>
                <a:cubicBezTo>
                  <a:pt x="0" y="48992"/>
                  <a:pt x="48992" y="0"/>
                  <a:pt x="10942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3" name="Text 31"/>
          <p:cNvSpPr/>
          <p:nvPr/>
        </p:nvSpPr>
        <p:spPr>
          <a:xfrm>
            <a:off x="515219" y="4909627"/>
            <a:ext cx="282687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75417" y="4909627"/>
            <a:ext cx="2899818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Hot leads routed to available agent instantly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47135" y="5427583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109427" y="0"/>
                </a:moveTo>
                <a:lnTo>
                  <a:pt x="109427" y="0"/>
                </a:lnTo>
                <a:cubicBezTo>
                  <a:pt x="169862" y="0"/>
                  <a:pt x="218854" y="48992"/>
                  <a:pt x="218854" y="109427"/>
                </a:cubicBezTo>
                <a:lnTo>
                  <a:pt x="218854" y="109427"/>
                </a:lnTo>
                <a:cubicBezTo>
                  <a:pt x="218854" y="169862"/>
                  <a:pt x="169862" y="218854"/>
                  <a:pt x="109427" y="218854"/>
                </a:cubicBezTo>
                <a:lnTo>
                  <a:pt x="109427" y="218854"/>
                </a:lnTo>
                <a:cubicBezTo>
                  <a:pt x="48992" y="218854"/>
                  <a:pt x="0" y="169862"/>
                  <a:pt x="0" y="109427"/>
                </a:cubicBezTo>
                <a:lnTo>
                  <a:pt x="0" y="109427"/>
                </a:lnTo>
                <a:cubicBezTo>
                  <a:pt x="0" y="48992"/>
                  <a:pt x="48992" y="0"/>
                  <a:pt x="10942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6" name="Text 34"/>
          <p:cNvSpPr/>
          <p:nvPr/>
        </p:nvSpPr>
        <p:spPr>
          <a:xfrm>
            <a:off x="515219" y="5427583"/>
            <a:ext cx="282687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75417" y="5427583"/>
            <a:ext cx="3000126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Airtable record created with all extracted data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47135" y="5945538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109427" y="0"/>
                </a:moveTo>
                <a:lnTo>
                  <a:pt x="109427" y="0"/>
                </a:lnTo>
                <a:cubicBezTo>
                  <a:pt x="169862" y="0"/>
                  <a:pt x="218854" y="48992"/>
                  <a:pt x="218854" y="109427"/>
                </a:cubicBezTo>
                <a:lnTo>
                  <a:pt x="218854" y="109427"/>
                </a:lnTo>
                <a:cubicBezTo>
                  <a:pt x="218854" y="169862"/>
                  <a:pt x="169862" y="218854"/>
                  <a:pt x="109427" y="218854"/>
                </a:cubicBezTo>
                <a:lnTo>
                  <a:pt x="109427" y="218854"/>
                </a:lnTo>
                <a:cubicBezTo>
                  <a:pt x="48992" y="218854"/>
                  <a:pt x="0" y="169862"/>
                  <a:pt x="0" y="109427"/>
                </a:cubicBezTo>
                <a:lnTo>
                  <a:pt x="0" y="109427"/>
                </a:lnTo>
                <a:cubicBezTo>
                  <a:pt x="0" y="48992"/>
                  <a:pt x="48992" y="0"/>
                  <a:pt x="10942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9" name="Text 37"/>
          <p:cNvSpPr/>
          <p:nvPr/>
        </p:nvSpPr>
        <p:spPr>
          <a:xfrm>
            <a:off x="515219" y="5945538"/>
            <a:ext cx="282687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75417" y="5945538"/>
            <a:ext cx="2972769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Tailored reply sent with property suggestions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68381" y="2772153"/>
            <a:ext cx="5653732" cy="2188542"/>
          </a:xfrm>
          <a:custGeom>
            <a:avLst/>
            <a:gdLst/>
            <a:ahLst/>
            <a:cxnLst/>
            <a:rect l="l" t="t" r="r" b="b"/>
            <a:pathLst>
              <a:path w="5653732" h="2188542">
                <a:moveTo>
                  <a:pt x="109427" y="0"/>
                </a:moveTo>
                <a:lnTo>
                  <a:pt x="5544305" y="0"/>
                </a:lnTo>
                <a:cubicBezTo>
                  <a:pt x="5604740" y="0"/>
                  <a:pt x="5653732" y="48992"/>
                  <a:pt x="5653732" y="109427"/>
                </a:cubicBezTo>
                <a:lnTo>
                  <a:pt x="5653732" y="2079114"/>
                </a:lnTo>
                <a:cubicBezTo>
                  <a:pt x="5653732" y="2139549"/>
                  <a:pt x="5604740" y="2188542"/>
                  <a:pt x="5544305" y="2188542"/>
                </a:cubicBezTo>
                <a:lnTo>
                  <a:pt x="109427" y="2188542"/>
                </a:lnTo>
                <a:cubicBezTo>
                  <a:pt x="48992" y="2188542"/>
                  <a:pt x="0" y="2139549"/>
                  <a:pt x="0" y="2079114"/>
                </a:cubicBezTo>
                <a:lnTo>
                  <a:pt x="0" y="109427"/>
                </a:lnTo>
                <a:cubicBezTo>
                  <a:pt x="0" y="48992"/>
                  <a:pt x="48992" y="0"/>
                  <a:pt x="109427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54714" dist="36476" dir="5400000">
              <a:srgbClr val="000000">
                <a:alpha val="10196"/>
              </a:srgbClr>
            </a:outerShdw>
          </a:effectLst>
        </p:spPr>
      </p:sp>
      <p:sp>
        <p:nvSpPr>
          <p:cNvPr id="42" name="Shape 40"/>
          <p:cNvSpPr/>
          <p:nvPr/>
        </p:nvSpPr>
        <p:spPr>
          <a:xfrm>
            <a:off x="6378117" y="2972769"/>
            <a:ext cx="218854" cy="218854"/>
          </a:xfrm>
          <a:custGeom>
            <a:avLst/>
            <a:gdLst/>
            <a:ahLst/>
            <a:cxnLst/>
            <a:rect l="l" t="t" r="r" b="b"/>
            <a:pathLst>
              <a:path w="218854" h="218854">
                <a:moveTo>
                  <a:pt x="109427" y="218854"/>
                </a:moveTo>
                <a:cubicBezTo>
                  <a:pt x="169822" y="218854"/>
                  <a:pt x="218854" y="169822"/>
                  <a:pt x="218854" y="109427"/>
                </a:cubicBezTo>
                <a:cubicBezTo>
                  <a:pt x="218854" y="49033"/>
                  <a:pt x="169822" y="0"/>
                  <a:pt x="109427" y="0"/>
                </a:cubicBezTo>
                <a:cubicBezTo>
                  <a:pt x="49033" y="0"/>
                  <a:pt x="0" y="49033"/>
                  <a:pt x="0" y="109427"/>
                </a:cubicBezTo>
                <a:cubicBezTo>
                  <a:pt x="0" y="169822"/>
                  <a:pt x="49033" y="218854"/>
                  <a:pt x="109427" y="218854"/>
                </a:cubicBezTo>
                <a:close/>
                <a:moveTo>
                  <a:pt x="145504" y="90919"/>
                </a:moveTo>
                <a:lnTo>
                  <a:pt x="111308" y="145632"/>
                </a:lnTo>
                <a:cubicBezTo>
                  <a:pt x="109513" y="148496"/>
                  <a:pt x="106435" y="150291"/>
                  <a:pt x="103058" y="150462"/>
                </a:cubicBezTo>
                <a:cubicBezTo>
                  <a:pt x="99681" y="150633"/>
                  <a:pt x="96433" y="149094"/>
                  <a:pt x="94424" y="146359"/>
                </a:cubicBezTo>
                <a:lnTo>
                  <a:pt x="73906" y="119002"/>
                </a:lnTo>
                <a:cubicBezTo>
                  <a:pt x="70486" y="114471"/>
                  <a:pt x="71427" y="108059"/>
                  <a:pt x="75958" y="104640"/>
                </a:cubicBezTo>
                <a:cubicBezTo>
                  <a:pt x="80489" y="101220"/>
                  <a:pt x="86900" y="102160"/>
                  <a:pt x="90320" y="106691"/>
                </a:cubicBezTo>
                <a:lnTo>
                  <a:pt x="101861" y="122080"/>
                </a:lnTo>
                <a:lnTo>
                  <a:pt x="128107" y="80061"/>
                </a:lnTo>
                <a:cubicBezTo>
                  <a:pt x="131099" y="75274"/>
                  <a:pt x="137425" y="73778"/>
                  <a:pt x="142255" y="76813"/>
                </a:cubicBezTo>
                <a:cubicBezTo>
                  <a:pt x="147085" y="79848"/>
                  <a:pt x="148539" y="86131"/>
                  <a:pt x="145504" y="9096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3" name="Text 41"/>
          <p:cNvSpPr/>
          <p:nvPr/>
        </p:nvSpPr>
        <p:spPr>
          <a:xfrm>
            <a:off x="6733755" y="2954531"/>
            <a:ext cx="811584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6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Benefits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73557" y="3392239"/>
            <a:ext cx="164141" cy="164141"/>
          </a:xfrm>
          <a:custGeom>
            <a:avLst/>
            <a:gdLst/>
            <a:ahLst/>
            <a:cxnLst/>
            <a:rect l="l" t="t" r="r" b="b"/>
            <a:pathLst>
              <a:path w="164141" h="164141">
                <a:moveTo>
                  <a:pt x="82070" y="164141"/>
                </a:moveTo>
                <a:cubicBezTo>
                  <a:pt x="127366" y="164141"/>
                  <a:pt x="164141" y="127366"/>
                  <a:pt x="164141" y="82070"/>
                </a:cubicBezTo>
                <a:cubicBezTo>
                  <a:pt x="164141" y="36774"/>
                  <a:pt x="127366" y="0"/>
                  <a:pt x="82070" y="0"/>
                </a:cubicBezTo>
                <a:cubicBezTo>
                  <a:pt x="36774" y="0"/>
                  <a:pt x="0" y="36774"/>
                  <a:pt x="0" y="82070"/>
                </a:cubicBezTo>
                <a:cubicBezTo>
                  <a:pt x="0" y="127366"/>
                  <a:pt x="36774" y="164141"/>
                  <a:pt x="82070" y="164141"/>
                </a:cubicBezTo>
                <a:close/>
                <a:moveTo>
                  <a:pt x="109128" y="68189"/>
                </a:moveTo>
                <a:lnTo>
                  <a:pt x="83481" y="109224"/>
                </a:lnTo>
                <a:cubicBezTo>
                  <a:pt x="82134" y="111372"/>
                  <a:pt x="79826" y="112718"/>
                  <a:pt x="77294" y="112847"/>
                </a:cubicBezTo>
                <a:cubicBezTo>
                  <a:pt x="74761" y="112975"/>
                  <a:pt x="72324" y="111821"/>
                  <a:pt x="70818" y="109769"/>
                </a:cubicBezTo>
                <a:lnTo>
                  <a:pt x="55430" y="89251"/>
                </a:lnTo>
                <a:cubicBezTo>
                  <a:pt x="52865" y="85853"/>
                  <a:pt x="53570" y="81044"/>
                  <a:pt x="56968" y="78480"/>
                </a:cubicBezTo>
                <a:cubicBezTo>
                  <a:pt x="60367" y="75915"/>
                  <a:pt x="65175" y="76620"/>
                  <a:pt x="67740" y="80019"/>
                </a:cubicBezTo>
                <a:lnTo>
                  <a:pt x="76396" y="91560"/>
                </a:lnTo>
                <a:lnTo>
                  <a:pt x="96080" y="60046"/>
                </a:lnTo>
                <a:cubicBezTo>
                  <a:pt x="98324" y="56455"/>
                  <a:pt x="103069" y="55333"/>
                  <a:pt x="106691" y="57610"/>
                </a:cubicBezTo>
                <a:cubicBezTo>
                  <a:pt x="110314" y="59886"/>
                  <a:pt x="111404" y="64598"/>
                  <a:pt x="109128" y="6822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5" name="Text 43"/>
          <p:cNvSpPr/>
          <p:nvPr/>
        </p:nvSpPr>
        <p:spPr>
          <a:xfrm>
            <a:off x="6665363" y="3355764"/>
            <a:ext cx="2507704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Filter Tire-Kickers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665363" y="3574618"/>
            <a:ext cx="2498585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only on qualified, ready-to-buy leads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73557" y="3902899"/>
            <a:ext cx="164141" cy="164141"/>
          </a:xfrm>
          <a:custGeom>
            <a:avLst/>
            <a:gdLst/>
            <a:ahLst/>
            <a:cxnLst/>
            <a:rect l="l" t="t" r="r" b="b"/>
            <a:pathLst>
              <a:path w="164141" h="164141">
                <a:moveTo>
                  <a:pt x="82070" y="164141"/>
                </a:moveTo>
                <a:cubicBezTo>
                  <a:pt x="127366" y="164141"/>
                  <a:pt x="164141" y="127366"/>
                  <a:pt x="164141" y="82070"/>
                </a:cubicBezTo>
                <a:cubicBezTo>
                  <a:pt x="164141" y="36774"/>
                  <a:pt x="127366" y="0"/>
                  <a:pt x="82070" y="0"/>
                </a:cubicBezTo>
                <a:cubicBezTo>
                  <a:pt x="36774" y="0"/>
                  <a:pt x="0" y="36774"/>
                  <a:pt x="0" y="82070"/>
                </a:cubicBezTo>
                <a:cubicBezTo>
                  <a:pt x="0" y="127366"/>
                  <a:pt x="36774" y="164141"/>
                  <a:pt x="82070" y="164141"/>
                </a:cubicBezTo>
                <a:close/>
                <a:moveTo>
                  <a:pt x="109128" y="68189"/>
                </a:moveTo>
                <a:lnTo>
                  <a:pt x="83481" y="109224"/>
                </a:lnTo>
                <a:cubicBezTo>
                  <a:pt x="82134" y="111372"/>
                  <a:pt x="79826" y="112718"/>
                  <a:pt x="77294" y="112847"/>
                </a:cubicBezTo>
                <a:cubicBezTo>
                  <a:pt x="74761" y="112975"/>
                  <a:pt x="72324" y="111821"/>
                  <a:pt x="70818" y="109769"/>
                </a:cubicBezTo>
                <a:lnTo>
                  <a:pt x="55430" y="89251"/>
                </a:lnTo>
                <a:cubicBezTo>
                  <a:pt x="52865" y="85853"/>
                  <a:pt x="53570" y="81044"/>
                  <a:pt x="56968" y="78480"/>
                </a:cubicBezTo>
                <a:cubicBezTo>
                  <a:pt x="60367" y="75915"/>
                  <a:pt x="65175" y="76620"/>
                  <a:pt x="67740" y="80019"/>
                </a:cubicBezTo>
                <a:lnTo>
                  <a:pt x="76396" y="91560"/>
                </a:lnTo>
                <a:lnTo>
                  <a:pt x="96080" y="60046"/>
                </a:lnTo>
                <a:cubicBezTo>
                  <a:pt x="98324" y="56455"/>
                  <a:pt x="103069" y="55333"/>
                  <a:pt x="106691" y="57610"/>
                </a:cubicBezTo>
                <a:cubicBezTo>
                  <a:pt x="110314" y="59886"/>
                  <a:pt x="111404" y="64598"/>
                  <a:pt x="109128" y="6822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8" name="Text 46"/>
          <p:cNvSpPr/>
          <p:nvPr/>
        </p:nvSpPr>
        <p:spPr>
          <a:xfrm>
            <a:off x="6665363" y="3866423"/>
            <a:ext cx="1869379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 Hot Leads Instantly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665363" y="4085277"/>
            <a:ext cx="1860260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Speed to lead under 2 minutes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73557" y="4413559"/>
            <a:ext cx="164141" cy="164141"/>
          </a:xfrm>
          <a:custGeom>
            <a:avLst/>
            <a:gdLst/>
            <a:ahLst/>
            <a:cxnLst/>
            <a:rect l="l" t="t" r="r" b="b"/>
            <a:pathLst>
              <a:path w="164141" h="164141">
                <a:moveTo>
                  <a:pt x="82070" y="164141"/>
                </a:moveTo>
                <a:cubicBezTo>
                  <a:pt x="127366" y="164141"/>
                  <a:pt x="164141" y="127366"/>
                  <a:pt x="164141" y="82070"/>
                </a:cubicBezTo>
                <a:cubicBezTo>
                  <a:pt x="164141" y="36774"/>
                  <a:pt x="127366" y="0"/>
                  <a:pt x="82070" y="0"/>
                </a:cubicBezTo>
                <a:cubicBezTo>
                  <a:pt x="36774" y="0"/>
                  <a:pt x="0" y="36774"/>
                  <a:pt x="0" y="82070"/>
                </a:cubicBezTo>
                <a:cubicBezTo>
                  <a:pt x="0" y="127366"/>
                  <a:pt x="36774" y="164141"/>
                  <a:pt x="82070" y="164141"/>
                </a:cubicBezTo>
                <a:close/>
                <a:moveTo>
                  <a:pt x="109128" y="68189"/>
                </a:moveTo>
                <a:lnTo>
                  <a:pt x="83481" y="109224"/>
                </a:lnTo>
                <a:cubicBezTo>
                  <a:pt x="82134" y="111372"/>
                  <a:pt x="79826" y="112718"/>
                  <a:pt x="77294" y="112847"/>
                </a:cubicBezTo>
                <a:cubicBezTo>
                  <a:pt x="74761" y="112975"/>
                  <a:pt x="72324" y="111821"/>
                  <a:pt x="70818" y="109769"/>
                </a:cubicBezTo>
                <a:lnTo>
                  <a:pt x="55430" y="89251"/>
                </a:lnTo>
                <a:cubicBezTo>
                  <a:pt x="52865" y="85853"/>
                  <a:pt x="53570" y="81044"/>
                  <a:pt x="56968" y="78480"/>
                </a:cubicBezTo>
                <a:cubicBezTo>
                  <a:pt x="60367" y="75915"/>
                  <a:pt x="65175" y="76620"/>
                  <a:pt x="67740" y="80019"/>
                </a:cubicBezTo>
                <a:lnTo>
                  <a:pt x="76396" y="91560"/>
                </a:lnTo>
                <a:lnTo>
                  <a:pt x="96080" y="60046"/>
                </a:lnTo>
                <a:cubicBezTo>
                  <a:pt x="98324" y="56455"/>
                  <a:pt x="103069" y="55333"/>
                  <a:pt x="106691" y="57610"/>
                </a:cubicBezTo>
                <a:cubicBezTo>
                  <a:pt x="110314" y="59886"/>
                  <a:pt x="111404" y="64598"/>
                  <a:pt x="109128" y="6822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1" name="Text 49"/>
          <p:cNvSpPr/>
          <p:nvPr/>
        </p:nvSpPr>
        <p:spPr>
          <a:xfrm>
            <a:off x="6665363" y="4377083"/>
            <a:ext cx="1787309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Clean Pipeline Visibility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665363" y="4595937"/>
            <a:ext cx="1778190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Structured data for forecasting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186619" y="5106597"/>
            <a:ext cx="5635494" cy="1240174"/>
          </a:xfrm>
          <a:custGeom>
            <a:avLst/>
            <a:gdLst/>
            <a:ahLst/>
            <a:cxnLst/>
            <a:rect l="l" t="t" r="r" b="b"/>
            <a:pathLst>
              <a:path w="5635494" h="1240174">
                <a:moveTo>
                  <a:pt x="36476" y="0"/>
                </a:moveTo>
                <a:lnTo>
                  <a:pt x="5526061" y="0"/>
                </a:lnTo>
                <a:cubicBezTo>
                  <a:pt x="5586500" y="0"/>
                  <a:pt x="5635494" y="48995"/>
                  <a:pt x="5635494" y="109433"/>
                </a:cubicBezTo>
                <a:lnTo>
                  <a:pt x="5635494" y="1130741"/>
                </a:lnTo>
                <a:cubicBezTo>
                  <a:pt x="5635494" y="1191179"/>
                  <a:pt x="5586500" y="1240174"/>
                  <a:pt x="5526061" y="1240174"/>
                </a:cubicBezTo>
                <a:lnTo>
                  <a:pt x="36476" y="1240174"/>
                </a:lnTo>
                <a:cubicBezTo>
                  <a:pt x="16331" y="1240174"/>
                  <a:pt x="0" y="1223843"/>
                  <a:pt x="0" y="1203698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6186619" y="5106597"/>
            <a:ext cx="36476" cy="1240174"/>
          </a:xfrm>
          <a:custGeom>
            <a:avLst/>
            <a:gdLst/>
            <a:ahLst/>
            <a:cxnLst/>
            <a:rect l="l" t="t" r="r" b="b"/>
            <a:pathLst>
              <a:path w="36476" h="1240174">
                <a:moveTo>
                  <a:pt x="36476" y="0"/>
                </a:moveTo>
                <a:lnTo>
                  <a:pt x="36476" y="0"/>
                </a:lnTo>
                <a:lnTo>
                  <a:pt x="36476" y="1240174"/>
                </a:lnTo>
                <a:lnTo>
                  <a:pt x="36476" y="1240174"/>
                </a:lnTo>
                <a:cubicBezTo>
                  <a:pt x="16331" y="1240174"/>
                  <a:pt x="0" y="1223843"/>
                  <a:pt x="0" y="1203698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5" name="Shape 53"/>
          <p:cNvSpPr/>
          <p:nvPr/>
        </p:nvSpPr>
        <p:spPr>
          <a:xfrm>
            <a:off x="6410033" y="5325451"/>
            <a:ext cx="182378" cy="182378"/>
          </a:xfrm>
          <a:custGeom>
            <a:avLst/>
            <a:gdLst/>
            <a:ahLst/>
            <a:cxnLst/>
            <a:rect l="l" t="t" r="r" b="b"/>
            <a:pathLst>
              <a:path w="182378" h="182378">
                <a:moveTo>
                  <a:pt x="91189" y="182378"/>
                </a:moveTo>
                <a:cubicBezTo>
                  <a:pt x="141518" y="182378"/>
                  <a:pt x="182378" y="141518"/>
                  <a:pt x="182378" y="91189"/>
                </a:cubicBezTo>
                <a:cubicBezTo>
                  <a:pt x="182378" y="40861"/>
                  <a:pt x="141518" y="0"/>
                  <a:pt x="91189" y="0"/>
                </a:cubicBezTo>
                <a:cubicBezTo>
                  <a:pt x="40861" y="0"/>
                  <a:pt x="0" y="40861"/>
                  <a:pt x="0" y="91189"/>
                </a:cubicBezTo>
                <a:cubicBezTo>
                  <a:pt x="0" y="141518"/>
                  <a:pt x="40861" y="182378"/>
                  <a:pt x="91189" y="182378"/>
                </a:cubicBezTo>
                <a:close/>
                <a:moveTo>
                  <a:pt x="82640" y="122536"/>
                </a:moveTo>
                <a:lnTo>
                  <a:pt x="82640" y="99738"/>
                </a:lnTo>
                <a:lnTo>
                  <a:pt x="59843" y="99738"/>
                </a:lnTo>
                <a:cubicBezTo>
                  <a:pt x="55105" y="99738"/>
                  <a:pt x="51294" y="95927"/>
                  <a:pt x="51294" y="91189"/>
                </a:cubicBezTo>
                <a:cubicBezTo>
                  <a:pt x="51294" y="86452"/>
                  <a:pt x="55105" y="82640"/>
                  <a:pt x="59843" y="82640"/>
                </a:cubicBezTo>
                <a:lnTo>
                  <a:pt x="82640" y="82640"/>
                </a:lnTo>
                <a:lnTo>
                  <a:pt x="82640" y="59843"/>
                </a:lnTo>
                <a:cubicBezTo>
                  <a:pt x="82640" y="55105"/>
                  <a:pt x="86452" y="51294"/>
                  <a:pt x="91189" y="51294"/>
                </a:cubicBezTo>
                <a:cubicBezTo>
                  <a:pt x="95927" y="51294"/>
                  <a:pt x="99738" y="55105"/>
                  <a:pt x="99738" y="59843"/>
                </a:cubicBezTo>
                <a:lnTo>
                  <a:pt x="99738" y="82640"/>
                </a:lnTo>
                <a:lnTo>
                  <a:pt x="122536" y="82640"/>
                </a:lnTo>
                <a:cubicBezTo>
                  <a:pt x="127273" y="82640"/>
                  <a:pt x="131085" y="86452"/>
                  <a:pt x="131085" y="91189"/>
                </a:cubicBezTo>
                <a:cubicBezTo>
                  <a:pt x="131085" y="95927"/>
                  <a:pt x="127273" y="99738"/>
                  <a:pt x="122536" y="99738"/>
                </a:cubicBezTo>
                <a:lnTo>
                  <a:pt x="99738" y="99738"/>
                </a:lnTo>
                <a:lnTo>
                  <a:pt x="99738" y="122536"/>
                </a:lnTo>
                <a:cubicBezTo>
                  <a:pt x="99738" y="127273"/>
                  <a:pt x="95927" y="131085"/>
                  <a:pt x="91189" y="131085"/>
                </a:cubicBezTo>
                <a:cubicBezTo>
                  <a:pt x="86452" y="131085"/>
                  <a:pt x="82640" y="127273"/>
                  <a:pt x="82640" y="1225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6" name="Text 54"/>
          <p:cNvSpPr/>
          <p:nvPr/>
        </p:nvSpPr>
        <p:spPr>
          <a:xfrm>
            <a:off x="6724636" y="5288975"/>
            <a:ext cx="1459028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2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Optional Add-ons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413453" y="5699327"/>
            <a:ext cx="111707" cy="127665"/>
          </a:xfrm>
          <a:custGeom>
            <a:avLst/>
            <a:gdLst/>
            <a:ahLst/>
            <a:cxnLst/>
            <a:rect l="l" t="t" r="r" b="b"/>
            <a:pathLst>
              <a:path w="111707" h="127665">
                <a:moveTo>
                  <a:pt x="108415" y="17479"/>
                </a:moveTo>
                <a:cubicBezTo>
                  <a:pt x="111981" y="20072"/>
                  <a:pt x="112779" y="25059"/>
                  <a:pt x="110186" y="28625"/>
                </a:cubicBezTo>
                <a:lnTo>
                  <a:pt x="46353" y="116395"/>
                </a:lnTo>
                <a:cubicBezTo>
                  <a:pt x="44982" y="118290"/>
                  <a:pt x="42863" y="119461"/>
                  <a:pt x="40519" y="119661"/>
                </a:cubicBezTo>
                <a:cubicBezTo>
                  <a:pt x="38175" y="119860"/>
                  <a:pt x="35906" y="118988"/>
                  <a:pt x="34260" y="117342"/>
                </a:cubicBezTo>
                <a:lnTo>
                  <a:pt x="2344" y="85426"/>
                </a:lnTo>
                <a:cubicBezTo>
                  <a:pt x="-773" y="82309"/>
                  <a:pt x="-773" y="77247"/>
                  <a:pt x="2344" y="74130"/>
                </a:cubicBezTo>
                <a:cubicBezTo>
                  <a:pt x="5461" y="71014"/>
                  <a:pt x="10522" y="71014"/>
                  <a:pt x="13639" y="74130"/>
                </a:cubicBezTo>
                <a:lnTo>
                  <a:pt x="38948" y="99439"/>
                </a:lnTo>
                <a:lnTo>
                  <a:pt x="97295" y="19225"/>
                </a:lnTo>
                <a:cubicBezTo>
                  <a:pt x="99888" y="15659"/>
                  <a:pt x="104875" y="14861"/>
                  <a:pt x="108440" y="1745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8" name="Text 56"/>
          <p:cNvSpPr/>
          <p:nvPr/>
        </p:nvSpPr>
        <p:spPr>
          <a:xfrm>
            <a:off x="6619768" y="5653732"/>
            <a:ext cx="2115590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WhatsApp follow-up sequences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413453" y="5991132"/>
            <a:ext cx="111707" cy="127665"/>
          </a:xfrm>
          <a:custGeom>
            <a:avLst/>
            <a:gdLst/>
            <a:ahLst/>
            <a:cxnLst/>
            <a:rect l="l" t="t" r="r" b="b"/>
            <a:pathLst>
              <a:path w="111707" h="127665">
                <a:moveTo>
                  <a:pt x="108415" y="17479"/>
                </a:moveTo>
                <a:cubicBezTo>
                  <a:pt x="111981" y="20072"/>
                  <a:pt x="112779" y="25059"/>
                  <a:pt x="110186" y="28625"/>
                </a:cubicBezTo>
                <a:lnTo>
                  <a:pt x="46353" y="116395"/>
                </a:lnTo>
                <a:cubicBezTo>
                  <a:pt x="44982" y="118290"/>
                  <a:pt x="42863" y="119461"/>
                  <a:pt x="40519" y="119661"/>
                </a:cubicBezTo>
                <a:cubicBezTo>
                  <a:pt x="38175" y="119860"/>
                  <a:pt x="35906" y="118988"/>
                  <a:pt x="34260" y="117342"/>
                </a:cubicBezTo>
                <a:lnTo>
                  <a:pt x="2344" y="85426"/>
                </a:lnTo>
                <a:cubicBezTo>
                  <a:pt x="-773" y="82309"/>
                  <a:pt x="-773" y="77247"/>
                  <a:pt x="2344" y="74130"/>
                </a:cubicBezTo>
                <a:cubicBezTo>
                  <a:pt x="5461" y="71014"/>
                  <a:pt x="10522" y="71014"/>
                  <a:pt x="13639" y="74130"/>
                </a:cubicBezTo>
                <a:lnTo>
                  <a:pt x="38948" y="99439"/>
                </a:lnTo>
                <a:lnTo>
                  <a:pt x="97295" y="19225"/>
                </a:lnTo>
                <a:cubicBezTo>
                  <a:pt x="99888" y="15659"/>
                  <a:pt x="104875" y="14861"/>
                  <a:pt x="108440" y="1745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0" name="Text 58"/>
          <p:cNvSpPr/>
          <p:nvPr/>
        </p:nvSpPr>
        <p:spPr>
          <a:xfrm>
            <a:off x="6619768" y="5945538"/>
            <a:ext cx="1723476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call reminders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6677" y="421678"/>
            <a:ext cx="36668" cy="440012"/>
          </a:xfrm>
          <a:custGeom>
            <a:avLst/>
            <a:gdLst/>
            <a:ahLst/>
            <a:cxnLst/>
            <a:rect l="l" t="t" r="r" b="b"/>
            <a:pathLst>
              <a:path w="36668" h="440012">
                <a:moveTo>
                  <a:pt x="18334" y="0"/>
                </a:moveTo>
                <a:lnTo>
                  <a:pt x="18334" y="0"/>
                </a:lnTo>
                <a:cubicBezTo>
                  <a:pt x="28453" y="0"/>
                  <a:pt x="36668" y="8215"/>
                  <a:pt x="36668" y="18334"/>
                </a:cubicBezTo>
                <a:lnTo>
                  <a:pt x="36668" y="421678"/>
                </a:lnTo>
                <a:cubicBezTo>
                  <a:pt x="36668" y="431804"/>
                  <a:pt x="28459" y="440012"/>
                  <a:pt x="18334" y="440012"/>
                </a:cubicBezTo>
                <a:lnTo>
                  <a:pt x="18334" y="440012"/>
                </a:lnTo>
                <a:cubicBezTo>
                  <a:pt x="8208" y="440012"/>
                  <a:pt x="0" y="431804"/>
                  <a:pt x="0" y="421678"/>
                </a:cubicBezTo>
                <a:lnTo>
                  <a:pt x="0" y="18334"/>
                </a:lnTo>
                <a:cubicBezTo>
                  <a:pt x="0" y="8215"/>
                  <a:pt x="8215" y="0"/>
                  <a:pt x="18334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" name="Text 1"/>
          <p:cNvSpPr/>
          <p:nvPr/>
        </p:nvSpPr>
        <p:spPr>
          <a:xfrm>
            <a:off x="513347" y="366677"/>
            <a:ext cx="3694268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spc="51" kern="0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 Service Menu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13347" y="550015"/>
            <a:ext cx="3795104" cy="36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99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CRM Automation Menu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23350" y="1026695"/>
            <a:ext cx="11284475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Pick the automations you need. Mix and match. All flows work together.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66677" y="1375038"/>
            <a:ext cx="3721768" cy="1998388"/>
          </a:xfrm>
          <a:custGeom>
            <a:avLst/>
            <a:gdLst/>
            <a:ahLst/>
            <a:cxnLst/>
            <a:rect l="l" t="t" r="r" b="b"/>
            <a:pathLst>
              <a:path w="3721768" h="199838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1888377"/>
                </a:lnTo>
                <a:cubicBezTo>
                  <a:pt x="3721768" y="1949134"/>
                  <a:pt x="3672515" y="1998388"/>
                  <a:pt x="3611757" y="1998388"/>
                </a:cubicBezTo>
                <a:lnTo>
                  <a:pt x="110011" y="1998388"/>
                </a:lnTo>
                <a:cubicBezTo>
                  <a:pt x="49254" y="1998388"/>
                  <a:pt x="0" y="1949134"/>
                  <a:pt x="0" y="1888377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137504" dist="91669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366677" y="1375038"/>
            <a:ext cx="3721768" cy="36668"/>
          </a:xfrm>
          <a:custGeom>
            <a:avLst/>
            <a:gdLst/>
            <a:ahLst/>
            <a:cxnLst/>
            <a:rect l="l" t="t" r="r" b="b"/>
            <a:pathLst>
              <a:path w="3721768" h="3666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36668"/>
                </a:lnTo>
                <a:lnTo>
                  <a:pt x="0" y="36668"/>
                </a:ln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8" name="Shape 6"/>
          <p:cNvSpPr/>
          <p:nvPr/>
        </p:nvSpPr>
        <p:spPr>
          <a:xfrm>
            <a:off x="513347" y="1540042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256674" y="0"/>
                </a:moveTo>
                <a:lnTo>
                  <a:pt x="256674" y="0"/>
                </a:lnTo>
                <a:cubicBezTo>
                  <a:pt x="398336" y="0"/>
                  <a:pt x="513347" y="115012"/>
                  <a:pt x="513347" y="256674"/>
                </a:cubicBezTo>
                <a:lnTo>
                  <a:pt x="513347" y="256674"/>
                </a:lnTo>
                <a:cubicBezTo>
                  <a:pt x="513347" y="398336"/>
                  <a:pt x="398336" y="513347"/>
                  <a:pt x="256674" y="513347"/>
                </a:cubicBezTo>
                <a:lnTo>
                  <a:pt x="256674" y="513347"/>
                </a:lnTo>
                <a:cubicBezTo>
                  <a:pt x="115012" y="513347"/>
                  <a:pt x="0" y="398336"/>
                  <a:pt x="0" y="256674"/>
                </a:cubicBezTo>
                <a:lnTo>
                  <a:pt x="0" y="256674"/>
                </a:lnTo>
                <a:cubicBezTo>
                  <a:pt x="0" y="115012"/>
                  <a:pt x="115012" y="0"/>
                  <a:pt x="256674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632517" y="1686713"/>
            <a:ext cx="275008" cy="220006"/>
          </a:xfrm>
          <a:custGeom>
            <a:avLst/>
            <a:gdLst/>
            <a:ahLst/>
            <a:cxnLst/>
            <a:rect l="l" t="t" r="r" b="b"/>
            <a:pathLst>
              <a:path w="275008" h="220006">
                <a:moveTo>
                  <a:pt x="58439" y="55002"/>
                </a:moveTo>
                <a:cubicBezTo>
                  <a:pt x="58439" y="26543"/>
                  <a:pt x="81544" y="3438"/>
                  <a:pt x="110003" y="3438"/>
                </a:cubicBezTo>
                <a:cubicBezTo>
                  <a:pt x="138462" y="3438"/>
                  <a:pt x="161567" y="26543"/>
                  <a:pt x="161567" y="55002"/>
                </a:cubicBezTo>
                <a:cubicBezTo>
                  <a:pt x="161567" y="83460"/>
                  <a:pt x="138462" y="106565"/>
                  <a:pt x="110003" y="106565"/>
                </a:cubicBezTo>
                <a:cubicBezTo>
                  <a:pt x="81544" y="106565"/>
                  <a:pt x="58439" y="83460"/>
                  <a:pt x="58439" y="55002"/>
                </a:cubicBezTo>
                <a:close/>
                <a:moveTo>
                  <a:pt x="20626" y="207244"/>
                </a:moveTo>
                <a:cubicBezTo>
                  <a:pt x="20626" y="164919"/>
                  <a:pt x="54916" y="130629"/>
                  <a:pt x="97241" y="130629"/>
                </a:cubicBezTo>
                <a:lnTo>
                  <a:pt x="122765" y="130629"/>
                </a:lnTo>
                <a:cubicBezTo>
                  <a:pt x="165090" y="130629"/>
                  <a:pt x="199380" y="164919"/>
                  <a:pt x="199380" y="207244"/>
                </a:cubicBezTo>
                <a:cubicBezTo>
                  <a:pt x="199380" y="214291"/>
                  <a:pt x="193665" y="220006"/>
                  <a:pt x="186618" y="220006"/>
                </a:cubicBezTo>
                <a:lnTo>
                  <a:pt x="33388" y="220006"/>
                </a:lnTo>
                <a:cubicBezTo>
                  <a:pt x="26341" y="220006"/>
                  <a:pt x="20626" y="214291"/>
                  <a:pt x="20626" y="207244"/>
                </a:cubicBezTo>
                <a:close/>
                <a:moveTo>
                  <a:pt x="233756" y="41251"/>
                </a:moveTo>
                <a:cubicBezTo>
                  <a:pt x="239471" y="41251"/>
                  <a:pt x="244069" y="45849"/>
                  <a:pt x="244069" y="51564"/>
                </a:cubicBezTo>
                <a:lnTo>
                  <a:pt x="244069" y="72189"/>
                </a:lnTo>
                <a:lnTo>
                  <a:pt x="264695" y="72189"/>
                </a:lnTo>
                <a:cubicBezTo>
                  <a:pt x="270410" y="72189"/>
                  <a:pt x="275008" y="76787"/>
                  <a:pt x="275008" y="82502"/>
                </a:cubicBezTo>
                <a:cubicBezTo>
                  <a:pt x="275008" y="88217"/>
                  <a:pt x="270410" y="92815"/>
                  <a:pt x="264695" y="92815"/>
                </a:cubicBezTo>
                <a:lnTo>
                  <a:pt x="244069" y="92815"/>
                </a:lnTo>
                <a:lnTo>
                  <a:pt x="244069" y="113441"/>
                </a:lnTo>
                <a:cubicBezTo>
                  <a:pt x="244069" y="119156"/>
                  <a:pt x="239471" y="123753"/>
                  <a:pt x="233756" y="123753"/>
                </a:cubicBezTo>
                <a:cubicBezTo>
                  <a:pt x="228041" y="123753"/>
                  <a:pt x="223444" y="119156"/>
                  <a:pt x="223444" y="113441"/>
                </a:cubicBezTo>
                <a:lnTo>
                  <a:pt x="223444" y="92815"/>
                </a:lnTo>
                <a:lnTo>
                  <a:pt x="202818" y="92815"/>
                </a:lnTo>
                <a:cubicBezTo>
                  <a:pt x="197103" y="92815"/>
                  <a:pt x="192505" y="88217"/>
                  <a:pt x="192505" y="82502"/>
                </a:cubicBezTo>
                <a:cubicBezTo>
                  <a:pt x="192505" y="76787"/>
                  <a:pt x="197103" y="72189"/>
                  <a:pt x="202818" y="72189"/>
                </a:cubicBezTo>
                <a:lnTo>
                  <a:pt x="223444" y="72189"/>
                </a:lnTo>
                <a:lnTo>
                  <a:pt x="223444" y="51564"/>
                </a:lnTo>
                <a:cubicBezTo>
                  <a:pt x="223444" y="45849"/>
                  <a:pt x="228041" y="41251"/>
                  <a:pt x="233756" y="4125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0" name="Text 8"/>
          <p:cNvSpPr/>
          <p:nvPr/>
        </p:nvSpPr>
        <p:spPr>
          <a:xfrm>
            <a:off x="513347" y="2163392"/>
            <a:ext cx="3510929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 Enrichment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13347" y="2493402"/>
            <a:ext cx="3501762" cy="440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Auto-find company, role, socials, and buying signals from just an email.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13347" y="3043417"/>
            <a:ext cx="192505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5020" y="3043417"/>
            <a:ext cx="1136698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Qualify 10x faster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34428" y="1375038"/>
            <a:ext cx="3721768" cy="1998388"/>
          </a:xfrm>
          <a:custGeom>
            <a:avLst/>
            <a:gdLst/>
            <a:ahLst/>
            <a:cxnLst/>
            <a:rect l="l" t="t" r="r" b="b"/>
            <a:pathLst>
              <a:path w="3721768" h="199838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1888377"/>
                </a:lnTo>
                <a:cubicBezTo>
                  <a:pt x="3721768" y="1949134"/>
                  <a:pt x="3672515" y="1998388"/>
                  <a:pt x="3611757" y="1998388"/>
                </a:cubicBezTo>
                <a:lnTo>
                  <a:pt x="110011" y="1998388"/>
                </a:lnTo>
                <a:cubicBezTo>
                  <a:pt x="49254" y="1998388"/>
                  <a:pt x="0" y="1949134"/>
                  <a:pt x="0" y="1888377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137504" dist="91669" dir="540000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4234428" y="1375038"/>
            <a:ext cx="3721768" cy="36668"/>
          </a:xfrm>
          <a:custGeom>
            <a:avLst/>
            <a:gdLst/>
            <a:ahLst/>
            <a:cxnLst/>
            <a:rect l="l" t="t" r="r" b="b"/>
            <a:pathLst>
              <a:path w="3721768" h="3666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36668"/>
                </a:lnTo>
                <a:lnTo>
                  <a:pt x="0" y="36668"/>
                </a:ln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6" name="Shape 14"/>
          <p:cNvSpPr/>
          <p:nvPr/>
        </p:nvSpPr>
        <p:spPr>
          <a:xfrm>
            <a:off x="4381099" y="1540042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256674" y="0"/>
                </a:moveTo>
                <a:lnTo>
                  <a:pt x="256674" y="0"/>
                </a:lnTo>
                <a:cubicBezTo>
                  <a:pt x="398336" y="0"/>
                  <a:pt x="513347" y="115012"/>
                  <a:pt x="513347" y="256674"/>
                </a:cubicBezTo>
                <a:lnTo>
                  <a:pt x="513347" y="256674"/>
                </a:lnTo>
                <a:cubicBezTo>
                  <a:pt x="513347" y="398336"/>
                  <a:pt x="398336" y="513347"/>
                  <a:pt x="256674" y="513347"/>
                </a:cubicBezTo>
                <a:lnTo>
                  <a:pt x="256674" y="513347"/>
                </a:lnTo>
                <a:cubicBezTo>
                  <a:pt x="115012" y="513347"/>
                  <a:pt x="0" y="398336"/>
                  <a:pt x="0" y="256674"/>
                </a:cubicBezTo>
                <a:lnTo>
                  <a:pt x="0" y="256674"/>
                </a:lnTo>
                <a:cubicBezTo>
                  <a:pt x="0" y="115012"/>
                  <a:pt x="115012" y="0"/>
                  <a:pt x="256674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4527770" y="1686713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87650" y="32099"/>
                </a:moveTo>
                <a:lnTo>
                  <a:pt x="192505" y="36696"/>
                </a:lnTo>
                <a:lnTo>
                  <a:pt x="192505" y="13750"/>
                </a:lnTo>
                <a:cubicBezTo>
                  <a:pt x="192505" y="6145"/>
                  <a:pt x="198650" y="0"/>
                  <a:pt x="206256" y="0"/>
                </a:cubicBezTo>
                <a:cubicBezTo>
                  <a:pt x="213861" y="0"/>
                  <a:pt x="220006" y="6145"/>
                  <a:pt x="220006" y="13750"/>
                </a:cubicBezTo>
                <a:lnTo>
                  <a:pt x="220006" y="68752"/>
                </a:lnTo>
                <a:cubicBezTo>
                  <a:pt x="220006" y="76358"/>
                  <a:pt x="213861" y="82502"/>
                  <a:pt x="206256" y="82502"/>
                </a:cubicBezTo>
                <a:lnTo>
                  <a:pt x="151254" y="82502"/>
                </a:lnTo>
                <a:cubicBezTo>
                  <a:pt x="143648" y="82502"/>
                  <a:pt x="137504" y="76358"/>
                  <a:pt x="137504" y="68752"/>
                </a:cubicBezTo>
                <a:cubicBezTo>
                  <a:pt x="137504" y="61146"/>
                  <a:pt x="143648" y="55002"/>
                  <a:pt x="151254" y="55002"/>
                </a:cubicBezTo>
                <a:lnTo>
                  <a:pt x="171837" y="55002"/>
                </a:lnTo>
                <a:lnTo>
                  <a:pt x="168571" y="51908"/>
                </a:lnTo>
                <a:cubicBezTo>
                  <a:pt x="168485" y="51822"/>
                  <a:pt x="168399" y="51736"/>
                  <a:pt x="168313" y="51650"/>
                </a:cubicBezTo>
                <a:cubicBezTo>
                  <a:pt x="136086" y="19422"/>
                  <a:pt x="83877" y="19422"/>
                  <a:pt x="51650" y="51650"/>
                </a:cubicBezTo>
                <a:cubicBezTo>
                  <a:pt x="19422" y="83877"/>
                  <a:pt x="19422" y="136086"/>
                  <a:pt x="51650" y="168313"/>
                </a:cubicBezTo>
                <a:cubicBezTo>
                  <a:pt x="83877" y="200541"/>
                  <a:pt x="136086" y="200541"/>
                  <a:pt x="168313" y="168313"/>
                </a:cubicBezTo>
                <a:cubicBezTo>
                  <a:pt x="171837" y="164790"/>
                  <a:pt x="174974" y="161051"/>
                  <a:pt x="177724" y="157098"/>
                </a:cubicBezTo>
                <a:cubicBezTo>
                  <a:pt x="182064" y="150867"/>
                  <a:pt x="190658" y="149363"/>
                  <a:pt x="196888" y="153703"/>
                </a:cubicBezTo>
                <a:cubicBezTo>
                  <a:pt x="203119" y="158043"/>
                  <a:pt x="204623" y="166637"/>
                  <a:pt x="200283" y="172868"/>
                </a:cubicBezTo>
                <a:cubicBezTo>
                  <a:pt x="196630" y="178110"/>
                  <a:pt x="192462" y="183095"/>
                  <a:pt x="187779" y="187779"/>
                </a:cubicBezTo>
                <a:cubicBezTo>
                  <a:pt x="144809" y="230748"/>
                  <a:pt x="75154" y="230748"/>
                  <a:pt x="32227" y="187779"/>
                </a:cubicBezTo>
                <a:cubicBezTo>
                  <a:pt x="-10700" y="144809"/>
                  <a:pt x="-10742" y="75197"/>
                  <a:pt x="32227" y="32227"/>
                </a:cubicBezTo>
                <a:cubicBezTo>
                  <a:pt x="75154" y="-10700"/>
                  <a:pt x="144680" y="-10742"/>
                  <a:pt x="187650" y="3209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8" name="Text 16"/>
          <p:cNvSpPr/>
          <p:nvPr/>
        </p:nvSpPr>
        <p:spPr>
          <a:xfrm>
            <a:off x="4381099" y="2163392"/>
            <a:ext cx="3510929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 Follow-up Sequences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381099" y="2493402"/>
            <a:ext cx="3501762" cy="440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reminders via email, SMS, or WhatsApp until they reply.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81099" y="3043417"/>
            <a:ext cx="192505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582771" y="3043417"/>
            <a:ext cx="1191699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40%+ more replies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102180" y="1375038"/>
            <a:ext cx="3721768" cy="1998388"/>
          </a:xfrm>
          <a:custGeom>
            <a:avLst/>
            <a:gdLst/>
            <a:ahLst/>
            <a:cxnLst/>
            <a:rect l="l" t="t" r="r" b="b"/>
            <a:pathLst>
              <a:path w="3721768" h="199838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1888377"/>
                </a:lnTo>
                <a:cubicBezTo>
                  <a:pt x="3721768" y="1949134"/>
                  <a:pt x="3672515" y="1998388"/>
                  <a:pt x="3611757" y="1998388"/>
                </a:cubicBezTo>
                <a:lnTo>
                  <a:pt x="110011" y="1998388"/>
                </a:lnTo>
                <a:cubicBezTo>
                  <a:pt x="49254" y="1998388"/>
                  <a:pt x="0" y="1949134"/>
                  <a:pt x="0" y="1888377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137504" dist="91669" dir="5400000">
              <a:srgbClr val="000000">
                <a:alpha val="10196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8102180" y="1375038"/>
            <a:ext cx="3721768" cy="36668"/>
          </a:xfrm>
          <a:custGeom>
            <a:avLst/>
            <a:gdLst/>
            <a:ahLst/>
            <a:cxnLst/>
            <a:rect l="l" t="t" r="r" b="b"/>
            <a:pathLst>
              <a:path w="3721768" h="3666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36668"/>
                </a:lnTo>
                <a:lnTo>
                  <a:pt x="0" y="36668"/>
                </a:ln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4" name="Shape 22"/>
          <p:cNvSpPr/>
          <p:nvPr/>
        </p:nvSpPr>
        <p:spPr>
          <a:xfrm>
            <a:off x="8248851" y="1540042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256674" y="0"/>
                </a:moveTo>
                <a:lnTo>
                  <a:pt x="256674" y="0"/>
                </a:lnTo>
                <a:cubicBezTo>
                  <a:pt x="398336" y="0"/>
                  <a:pt x="513347" y="115012"/>
                  <a:pt x="513347" y="256674"/>
                </a:cubicBezTo>
                <a:lnTo>
                  <a:pt x="513347" y="256674"/>
                </a:lnTo>
                <a:cubicBezTo>
                  <a:pt x="513347" y="398336"/>
                  <a:pt x="398336" y="513347"/>
                  <a:pt x="256674" y="513347"/>
                </a:cubicBezTo>
                <a:lnTo>
                  <a:pt x="256674" y="513347"/>
                </a:lnTo>
                <a:cubicBezTo>
                  <a:pt x="115012" y="513347"/>
                  <a:pt x="0" y="398336"/>
                  <a:pt x="0" y="256674"/>
                </a:cubicBezTo>
                <a:lnTo>
                  <a:pt x="0" y="256674"/>
                </a:lnTo>
                <a:cubicBezTo>
                  <a:pt x="0" y="115012"/>
                  <a:pt x="115012" y="0"/>
                  <a:pt x="256674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8423022" y="1686713"/>
            <a:ext cx="165005" cy="220006"/>
          </a:xfrm>
          <a:custGeom>
            <a:avLst/>
            <a:gdLst/>
            <a:ahLst/>
            <a:cxnLst/>
            <a:rect l="l" t="t" r="r" b="b"/>
            <a:pathLst>
              <a:path w="165005" h="220006">
                <a:moveTo>
                  <a:pt x="27501" y="0"/>
                </a:moveTo>
                <a:cubicBezTo>
                  <a:pt x="12332" y="0"/>
                  <a:pt x="0" y="12332"/>
                  <a:pt x="0" y="27501"/>
                </a:cubicBezTo>
                <a:lnTo>
                  <a:pt x="0" y="192505"/>
                </a:lnTo>
                <a:cubicBezTo>
                  <a:pt x="0" y="207674"/>
                  <a:pt x="12332" y="220006"/>
                  <a:pt x="27501" y="220006"/>
                </a:cubicBezTo>
                <a:lnTo>
                  <a:pt x="137504" y="220006"/>
                </a:lnTo>
                <a:cubicBezTo>
                  <a:pt x="152672" y="220006"/>
                  <a:pt x="165005" y="207674"/>
                  <a:pt x="165005" y="192505"/>
                </a:cubicBezTo>
                <a:lnTo>
                  <a:pt x="165005" y="73264"/>
                </a:lnTo>
                <a:cubicBezTo>
                  <a:pt x="165005" y="65959"/>
                  <a:pt x="162126" y="58955"/>
                  <a:pt x="156969" y="53798"/>
                </a:cubicBezTo>
                <a:lnTo>
                  <a:pt x="111163" y="8035"/>
                </a:lnTo>
                <a:cubicBezTo>
                  <a:pt x="106007" y="2879"/>
                  <a:pt x="99046" y="0"/>
                  <a:pt x="91741" y="0"/>
                </a:cubicBezTo>
                <a:lnTo>
                  <a:pt x="27501" y="0"/>
                </a:lnTo>
                <a:close/>
                <a:moveTo>
                  <a:pt x="139867" y="75627"/>
                </a:moveTo>
                <a:lnTo>
                  <a:pt x="99690" y="75627"/>
                </a:lnTo>
                <a:cubicBezTo>
                  <a:pt x="93975" y="75627"/>
                  <a:pt x="89377" y="71029"/>
                  <a:pt x="89377" y="65314"/>
                </a:cubicBezTo>
                <a:lnTo>
                  <a:pt x="89377" y="25137"/>
                </a:lnTo>
                <a:lnTo>
                  <a:pt x="139867" y="75627"/>
                </a:lnTo>
                <a:close/>
                <a:moveTo>
                  <a:pt x="27501" y="165005"/>
                </a:moveTo>
                <a:lnTo>
                  <a:pt x="27501" y="137504"/>
                </a:lnTo>
                <a:cubicBezTo>
                  <a:pt x="27501" y="129898"/>
                  <a:pt x="33645" y="123753"/>
                  <a:pt x="41251" y="123753"/>
                </a:cubicBezTo>
                <a:lnTo>
                  <a:pt x="123753" y="123753"/>
                </a:lnTo>
                <a:cubicBezTo>
                  <a:pt x="131359" y="123753"/>
                  <a:pt x="137504" y="129898"/>
                  <a:pt x="137504" y="137504"/>
                </a:cubicBezTo>
                <a:lnTo>
                  <a:pt x="137504" y="165005"/>
                </a:lnTo>
                <a:cubicBezTo>
                  <a:pt x="137504" y="172610"/>
                  <a:pt x="131359" y="178755"/>
                  <a:pt x="123753" y="178755"/>
                </a:cubicBezTo>
                <a:lnTo>
                  <a:pt x="41251" y="178755"/>
                </a:lnTo>
                <a:cubicBezTo>
                  <a:pt x="33645" y="178755"/>
                  <a:pt x="27501" y="172610"/>
                  <a:pt x="27501" y="165005"/>
                </a:cubicBezTo>
                <a:close/>
                <a:moveTo>
                  <a:pt x="37814" y="27501"/>
                </a:moveTo>
                <a:lnTo>
                  <a:pt x="58439" y="27501"/>
                </a:lnTo>
                <a:cubicBezTo>
                  <a:pt x="64154" y="27501"/>
                  <a:pt x="68752" y="32099"/>
                  <a:pt x="68752" y="37814"/>
                </a:cubicBezTo>
                <a:cubicBezTo>
                  <a:pt x="68752" y="43529"/>
                  <a:pt x="64154" y="48126"/>
                  <a:pt x="58439" y="48126"/>
                </a:cubicBezTo>
                <a:lnTo>
                  <a:pt x="37814" y="48126"/>
                </a:lnTo>
                <a:cubicBezTo>
                  <a:pt x="32099" y="48126"/>
                  <a:pt x="27501" y="43529"/>
                  <a:pt x="27501" y="37814"/>
                </a:cubicBezTo>
                <a:cubicBezTo>
                  <a:pt x="27501" y="32099"/>
                  <a:pt x="32099" y="27501"/>
                  <a:pt x="37814" y="27501"/>
                </a:cubicBezTo>
                <a:close/>
                <a:moveTo>
                  <a:pt x="37814" y="68752"/>
                </a:moveTo>
                <a:lnTo>
                  <a:pt x="58439" y="68752"/>
                </a:lnTo>
                <a:cubicBezTo>
                  <a:pt x="64154" y="68752"/>
                  <a:pt x="68752" y="73350"/>
                  <a:pt x="68752" y="79065"/>
                </a:cubicBezTo>
                <a:cubicBezTo>
                  <a:pt x="68752" y="84780"/>
                  <a:pt x="64154" y="89377"/>
                  <a:pt x="58439" y="89377"/>
                </a:cubicBezTo>
                <a:lnTo>
                  <a:pt x="37814" y="89377"/>
                </a:lnTo>
                <a:cubicBezTo>
                  <a:pt x="32099" y="89377"/>
                  <a:pt x="27501" y="84780"/>
                  <a:pt x="27501" y="79065"/>
                </a:cubicBezTo>
                <a:cubicBezTo>
                  <a:pt x="27501" y="73350"/>
                  <a:pt x="32099" y="68752"/>
                  <a:pt x="37814" y="68752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6" name="Text 24"/>
          <p:cNvSpPr/>
          <p:nvPr/>
        </p:nvSpPr>
        <p:spPr>
          <a:xfrm>
            <a:off x="8248851" y="2163392"/>
            <a:ext cx="3510929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Proposal Generation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48851" y="2493402"/>
            <a:ext cx="3501762" cy="440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Auto-create and send custom quotes using CRM data and templates.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48851" y="3043417"/>
            <a:ext cx="192505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450523" y="3043417"/>
            <a:ext cx="1173365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Cut admin by 80%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66677" y="3538430"/>
            <a:ext cx="3721768" cy="1998388"/>
          </a:xfrm>
          <a:custGeom>
            <a:avLst/>
            <a:gdLst/>
            <a:ahLst/>
            <a:cxnLst/>
            <a:rect l="l" t="t" r="r" b="b"/>
            <a:pathLst>
              <a:path w="3721768" h="199838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1888377"/>
                </a:lnTo>
                <a:cubicBezTo>
                  <a:pt x="3721768" y="1949134"/>
                  <a:pt x="3672515" y="1998388"/>
                  <a:pt x="3611757" y="1998388"/>
                </a:cubicBezTo>
                <a:lnTo>
                  <a:pt x="110011" y="1998388"/>
                </a:lnTo>
                <a:cubicBezTo>
                  <a:pt x="49254" y="1998388"/>
                  <a:pt x="0" y="1949134"/>
                  <a:pt x="0" y="1888377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137504" dist="91669" dir="5400000">
              <a:srgbClr val="000000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366677" y="3538430"/>
            <a:ext cx="3721768" cy="36668"/>
          </a:xfrm>
          <a:custGeom>
            <a:avLst/>
            <a:gdLst/>
            <a:ahLst/>
            <a:cxnLst/>
            <a:rect l="l" t="t" r="r" b="b"/>
            <a:pathLst>
              <a:path w="3721768" h="3666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36668"/>
                </a:lnTo>
                <a:lnTo>
                  <a:pt x="0" y="36668"/>
                </a:ln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2" name="Shape 30"/>
          <p:cNvSpPr/>
          <p:nvPr/>
        </p:nvSpPr>
        <p:spPr>
          <a:xfrm>
            <a:off x="513347" y="3703435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256674" y="0"/>
                </a:moveTo>
                <a:lnTo>
                  <a:pt x="256674" y="0"/>
                </a:lnTo>
                <a:cubicBezTo>
                  <a:pt x="398336" y="0"/>
                  <a:pt x="513347" y="115012"/>
                  <a:pt x="513347" y="256674"/>
                </a:cubicBezTo>
                <a:lnTo>
                  <a:pt x="513347" y="256674"/>
                </a:lnTo>
                <a:cubicBezTo>
                  <a:pt x="513347" y="398336"/>
                  <a:pt x="398336" y="513347"/>
                  <a:pt x="256674" y="513347"/>
                </a:cubicBezTo>
                <a:lnTo>
                  <a:pt x="256674" y="513347"/>
                </a:lnTo>
                <a:cubicBezTo>
                  <a:pt x="115012" y="513347"/>
                  <a:pt x="0" y="398336"/>
                  <a:pt x="0" y="256674"/>
                </a:cubicBezTo>
                <a:lnTo>
                  <a:pt x="0" y="256674"/>
                </a:lnTo>
                <a:cubicBezTo>
                  <a:pt x="0" y="115012"/>
                  <a:pt x="115012" y="0"/>
                  <a:pt x="256674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60018" y="3850105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57494" y="15598"/>
                </a:moveTo>
                <a:cubicBezTo>
                  <a:pt x="62177" y="18864"/>
                  <a:pt x="63295" y="25309"/>
                  <a:pt x="60029" y="29950"/>
                </a:cubicBezTo>
                <a:lnTo>
                  <a:pt x="35966" y="64326"/>
                </a:lnTo>
                <a:cubicBezTo>
                  <a:pt x="34204" y="66818"/>
                  <a:pt x="31454" y="68408"/>
                  <a:pt x="28403" y="68666"/>
                </a:cubicBezTo>
                <a:cubicBezTo>
                  <a:pt x="25352" y="68924"/>
                  <a:pt x="22344" y="67892"/>
                  <a:pt x="20196" y="65744"/>
                </a:cubicBezTo>
                <a:lnTo>
                  <a:pt x="3008" y="48556"/>
                </a:lnTo>
                <a:cubicBezTo>
                  <a:pt x="-988" y="44517"/>
                  <a:pt x="-988" y="37985"/>
                  <a:pt x="3008" y="33946"/>
                </a:cubicBezTo>
                <a:cubicBezTo>
                  <a:pt x="7004" y="29907"/>
                  <a:pt x="13578" y="29950"/>
                  <a:pt x="17618" y="33946"/>
                </a:cubicBezTo>
                <a:lnTo>
                  <a:pt x="26126" y="42454"/>
                </a:lnTo>
                <a:lnTo>
                  <a:pt x="43142" y="18133"/>
                </a:lnTo>
                <a:cubicBezTo>
                  <a:pt x="46408" y="13450"/>
                  <a:pt x="52853" y="12332"/>
                  <a:pt x="57494" y="15598"/>
                </a:cubicBezTo>
                <a:close/>
                <a:moveTo>
                  <a:pt x="57494" y="84350"/>
                </a:moveTo>
                <a:cubicBezTo>
                  <a:pt x="62177" y="87616"/>
                  <a:pt x="63295" y="94061"/>
                  <a:pt x="60029" y="98702"/>
                </a:cubicBezTo>
                <a:lnTo>
                  <a:pt x="35966" y="133078"/>
                </a:lnTo>
                <a:cubicBezTo>
                  <a:pt x="34204" y="135570"/>
                  <a:pt x="31454" y="137160"/>
                  <a:pt x="28403" y="137418"/>
                </a:cubicBezTo>
                <a:cubicBezTo>
                  <a:pt x="25352" y="137676"/>
                  <a:pt x="22344" y="136644"/>
                  <a:pt x="20196" y="134496"/>
                </a:cubicBezTo>
                <a:lnTo>
                  <a:pt x="3008" y="117308"/>
                </a:lnTo>
                <a:cubicBezTo>
                  <a:pt x="-1031" y="113269"/>
                  <a:pt x="-1031" y="106737"/>
                  <a:pt x="3008" y="102741"/>
                </a:cubicBezTo>
                <a:cubicBezTo>
                  <a:pt x="7047" y="98745"/>
                  <a:pt x="13578" y="98702"/>
                  <a:pt x="17575" y="102741"/>
                </a:cubicBezTo>
                <a:lnTo>
                  <a:pt x="26083" y="111249"/>
                </a:lnTo>
                <a:lnTo>
                  <a:pt x="43099" y="86928"/>
                </a:lnTo>
                <a:cubicBezTo>
                  <a:pt x="46365" y="82244"/>
                  <a:pt x="52810" y="81127"/>
                  <a:pt x="57451" y="84393"/>
                </a:cubicBezTo>
                <a:close/>
                <a:moveTo>
                  <a:pt x="96253" y="41251"/>
                </a:moveTo>
                <a:cubicBezTo>
                  <a:pt x="96253" y="33645"/>
                  <a:pt x="102397" y="27501"/>
                  <a:pt x="110003" y="27501"/>
                </a:cubicBezTo>
                <a:lnTo>
                  <a:pt x="206256" y="27501"/>
                </a:lnTo>
                <a:cubicBezTo>
                  <a:pt x="213861" y="27501"/>
                  <a:pt x="220006" y="33645"/>
                  <a:pt x="220006" y="41251"/>
                </a:cubicBezTo>
                <a:cubicBezTo>
                  <a:pt x="220006" y="48857"/>
                  <a:pt x="213861" y="55002"/>
                  <a:pt x="206256" y="55002"/>
                </a:cubicBezTo>
                <a:lnTo>
                  <a:pt x="110003" y="55002"/>
                </a:lnTo>
                <a:cubicBezTo>
                  <a:pt x="102397" y="55002"/>
                  <a:pt x="96253" y="48857"/>
                  <a:pt x="96253" y="41251"/>
                </a:cubicBezTo>
                <a:close/>
                <a:moveTo>
                  <a:pt x="96253" y="110003"/>
                </a:moveTo>
                <a:cubicBezTo>
                  <a:pt x="96253" y="102397"/>
                  <a:pt x="102397" y="96253"/>
                  <a:pt x="110003" y="96253"/>
                </a:cubicBezTo>
                <a:lnTo>
                  <a:pt x="206256" y="96253"/>
                </a:lnTo>
                <a:cubicBezTo>
                  <a:pt x="213861" y="96253"/>
                  <a:pt x="220006" y="102397"/>
                  <a:pt x="220006" y="110003"/>
                </a:cubicBezTo>
                <a:cubicBezTo>
                  <a:pt x="220006" y="117609"/>
                  <a:pt x="213861" y="123753"/>
                  <a:pt x="206256" y="123753"/>
                </a:cubicBezTo>
                <a:lnTo>
                  <a:pt x="110003" y="123753"/>
                </a:lnTo>
                <a:cubicBezTo>
                  <a:pt x="102397" y="123753"/>
                  <a:pt x="96253" y="117609"/>
                  <a:pt x="96253" y="110003"/>
                </a:cubicBezTo>
                <a:close/>
                <a:moveTo>
                  <a:pt x="68752" y="178755"/>
                </a:moveTo>
                <a:cubicBezTo>
                  <a:pt x="68752" y="171149"/>
                  <a:pt x="74897" y="165005"/>
                  <a:pt x="82502" y="165005"/>
                </a:cubicBezTo>
                <a:lnTo>
                  <a:pt x="206256" y="165005"/>
                </a:lnTo>
                <a:cubicBezTo>
                  <a:pt x="213861" y="165005"/>
                  <a:pt x="220006" y="171149"/>
                  <a:pt x="220006" y="178755"/>
                </a:cubicBezTo>
                <a:cubicBezTo>
                  <a:pt x="220006" y="186361"/>
                  <a:pt x="213861" y="192505"/>
                  <a:pt x="206256" y="192505"/>
                </a:cubicBezTo>
                <a:lnTo>
                  <a:pt x="82502" y="192505"/>
                </a:lnTo>
                <a:cubicBezTo>
                  <a:pt x="74897" y="192505"/>
                  <a:pt x="68752" y="186361"/>
                  <a:pt x="68752" y="178755"/>
                </a:cubicBezTo>
                <a:close/>
                <a:moveTo>
                  <a:pt x="27501" y="161567"/>
                </a:moveTo>
                <a:cubicBezTo>
                  <a:pt x="36987" y="161567"/>
                  <a:pt x="44689" y="169269"/>
                  <a:pt x="44689" y="178755"/>
                </a:cubicBezTo>
                <a:cubicBezTo>
                  <a:pt x="44689" y="188241"/>
                  <a:pt x="36987" y="195943"/>
                  <a:pt x="27501" y="195943"/>
                </a:cubicBezTo>
                <a:cubicBezTo>
                  <a:pt x="18014" y="195943"/>
                  <a:pt x="10313" y="188241"/>
                  <a:pt x="10313" y="178755"/>
                </a:cubicBezTo>
                <a:cubicBezTo>
                  <a:pt x="10313" y="169269"/>
                  <a:pt x="18014" y="161567"/>
                  <a:pt x="27501" y="161567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4" name="Text 32"/>
          <p:cNvSpPr/>
          <p:nvPr/>
        </p:nvSpPr>
        <p:spPr>
          <a:xfrm>
            <a:off x="513347" y="4326785"/>
            <a:ext cx="3510929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Pipeline Stage Updates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13347" y="4656794"/>
            <a:ext cx="3501762" cy="440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Move deals automatically based on triggers like email opens or e-signs.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13347" y="5206809"/>
            <a:ext cx="192505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15020" y="5206809"/>
            <a:ext cx="1219200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Accurate forecasts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234428" y="3538430"/>
            <a:ext cx="3721768" cy="1998388"/>
          </a:xfrm>
          <a:custGeom>
            <a:avLst/>
            <a:gdLst/>
            <a:ahLst/>
            <a:cxnLst/>
            <a:rect l="l" t="t" r="r" b="b"/>
            <a:pathLst>
              <a:path w="3721768" h="199838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1888377"/>
                </a:lnTo>
                <a:cubicBezTo>
                  <a:pt x="3721768" y="1949134"/>
                  <a:pt x="3672515" y="1998388"/>
                  <a:pt x="3611757" y="1998388"/>
                </a:cubicBezTo>
                <a:lnTo>
                  <a:pt x="110011" y="1998388"/>
                </a:lnTo>
                <a:cubicBezTo>
                  <a:pt x="49254" y="1998388"/>
                  <a:pt x="0" y="1949134"/>
                  <a:pt x="0" y="1888377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137504" dist="91669" dir="5400000">
              <a:srgbClr val="000000">
                <a:alpha val="10196"/>
              </a:srgbClr>
            </a:outerShdw>
          </a:effectLst>
        </p:spPr>
      </p:sp>
      <p:sp>
        <p:nvSpPr>
          <p:cNvPr id="39" name="Shape 37"/>
          <p:cNvSpPr/>
          <p:nvPr/>
        </p:nvSpPr>
        <p:spPr>
          <a:xfrm>
            <a:off x="4234428" y="3538430"/>
            <a:ext cx="3721768" cy="36668"/>
          </a:xfrm>
          <a:custGeom>
            <a:avLst/>
            <a:gdLst/>
            <a:ahLst/>
            <a:cxnLst/>
            <a:rect l="l" t="t" r="r" b="b"/>
            <a:pathLst>
              <a:path w="3721768" h="3666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36668"/>
                </a:lnTo>
                <a:lnTo>
                  <a:pt x="0" y="36668"/>
                </a:ln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0" name="Shape 38"/>
          <p:cNvSpPr/>
          <p:nvPr/>
        </p:nvSpPr>
        <p:spPr>
          <a:xfrm>
            <a:off x="4381099" y="3703435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256674" y="0"/>
                </a:moveTo>
                <a:lnTo>
                  <a:pt x="256674" y="0"/>
                </a:lnTo>
                <a:cubicBezTo>
                  <a:pt x="398336" y="0"/>
                  <a:pt x="513347" y="115012"/>
                  <a:pt x="513347" y="256674"/>
                </a:cubicBezTo>
                <a:lnTo>
                  <a:pt x="513347" y="256674"/>
                </a:lnTo>
                <a:cubicBezTo>
                  <a:pt x="513347" y="398336"/>
                  <a:pt x="398336" y="513347"/>
                  <a:pt x="256674" y="513347"/>
                </a:cubicBezTo>
                <a:lnTo>
                  <a:pt x="256674" y="513347"/>
                </a:lnTo>
                <a:cubicBezTo>
                  <a:pt x="115012" y="513347"/>
                  <a:pt x="0" y="398336"/>
                  <a:pt x="0" y="256674"/>
                </a:cubicBezTo>
                <a:lnTo>
                  <a:pt x="0" y="256674"/>
                </a:lnTo>
                <a:cubicBezTo>
                  <a:pt x="0" y="115012"/>
                  <a:pt x="115012" y="0"/>
                  <a:pt x="256674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4555271" y="3850105"/>
            <a:ext cx="165005" cy="220006"/>
          </a:xfrm>
          <a:custGeom>
            <a:avLst/>
            <a:gdLst/>
            <a:ahLst/>
            <a:cxnLst/>
            <a:rect l="l" t="t" r="r" b="b"/>
            <a:pathLst>
              <a:path w="165005" h="220006">
                <a:moveTo>
                  <a:pt x="82502" y="0"/>
                </a:moveTo>
                <a:cubicBezTo>
                  <a:pt x="59728" y="0"/>
                  <a:pt x="41251" y="18477"/>
                  <a:pt x="41251" y="41251"/>
                </a:cubicBezTo>
                <a:lnTo>
                  <a:pt x="41251" y="96253"/>
                </a:lnTo>
                <a:cubicBezTo>
                  <a:pt x="41251" y="119027"/>
                  <a:pt x="59728" y="137504"/>
                  <a:pt x="82502" y="137504"/>
                </a:cubicBezTo>
                <a:cubicBezTo>
                  <a:pt x="105276" y="137504"/>
                  <a:pt x="123753" y="119027"/>
                  <a:pt x="123753" y="96253"/>
                </a:cubicBezTo>
                <a:lnTo>
                  <a:pt x="123753" y="41251"/>
                </a:lnTo>
                <a:cubicBezTo>
                  <a:pt x="123753" y="18477"/>
                  <a:pt x="105276" y="0"/>
                  <a:pt x="82502" y="0"/>
                </a:cubicBezTo>
                <a:close/>
                <a:moveTo>
                  <a:pt x="20626" y="79065"/>
                </a:moveTo>
                <a:cubicBezTo>
                  <a:pt x="20626" y="73350"/>
                  <a:pt x="16028" y="68752"/>
                  <a:pt x="10313" y="68752"/>
                </a:cubicBezTo>
                <a:cubicBezTo>
                  <a:pt x="4598" y="68752"/>
                  <a:pt x="0" y="73350"/>
                  <a:pt x="0" y="79065"/>
                </a:cubicBezTo>
                <a:lnTo>
                  <a:pt x="0" y="96253"/>
                </a:lnTo>
                <a:cubicBezTo>
                  <a:pt x="0" y="138320"/>
                  <a:pt x="31497" y="173040"/>
                  <a:pt x="72189" y="178110"/>
                </a:cubicBezTo>
                <a:lnTo>
                  <a:pt x="72189" y="199380"/>
                </a:lnTo>
                <a:lnTo>
                  <a:pt x="51564" y="199380"/>
                </a:lnTo>
                <a:cubicBezTo>
                  <a:pt x="45849" y="199380"/>
                  <a:pt x="41251" y="203978"/>
                  <a:pt x="41251" y="209693"/>
                </a:cubicBezTo>
                <a:cubicBezTo>
                  <a:pt x="41251" y="215408"/>
                  <a:pt x="45849" y="220006"/>
                  <a:pt x="51564" y="220006"/>
                </a:cubicBezTo>
                <a:lnTo>
                  <a:pt x="113441" y="220006"/>
                </a:lnTo>
                <a:cubicBezTo>
                  <a:pt x="119156" y="220006"/>
                  <a:pt x="123753" y="215408"/>
                  <a:pt x="123753" y="209693"/>
                </a:cubicBezTo>
                <a:cubicBezTo>
                  <a:pt x="123753" y="203978"/>
                  <a:pt x="119156" y="199380"/>
                  <a:pt x="113441" y="199380"/>
                </a:cubicBezTo>
                <a:lnTo>
                  <a:pt x="92815" y="199380"/>
                </a:lnTo>
                <a:lnTo>
                  <a:pt x="92815" y="178110"/>
                </a:lnTo>
                <a:cubicBezTo>
                  <a:pt x="133508" y="173040"/>
                  <a:pt x="165005" y="138320"/>
                  <a:pt x="165005" y="96253"/>
                </a:cubicBezTo>
                <a:lnTo>
                  <a:pt x="165005" y="79065"/>
                </a:lnTo>
                <a:cubicBezTo>
                  <a:pt x="165005" y="73350"/>
                  <a:pt x="160407" y="68752"/>
                  <a:pt x="154692" y="68752"/>
                </a:cubicBezTo>
                <a:cubicBezTo>
                  <a:pt x="148977" y="68752"/>
                  <a:pt x="144379" y="73350"/>
                  <a:pt x="144379" y="79065"/>
                </a:cubicBezTo>
                <a:lnTo>
                  <a:pt x="144379" y="96253"/>
                </a:lnTo>
                <a:cubicBezTo>
                  <a:pt x="144379" y="130414"/>
                  <a:pt x="116663" y="158129"/>
                  <a:pt x="82502" y="158129"/>
                </a:cubicBezTo>
                <a:cubicBezTo>
                  <a:pt x="48341" y="158129"/>
                  <a:pt x="20626" y="130414"/>
                  <a:pt x="20626" y="96253"/>
                </a:cubicBezTo>
                <a:lnTo>
                  <a:pt x="20626" y="79065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2" name="Text 40"/>
          <p:cNvSpPr/>
          <p:nvPr/>
        </p:nvSpPr>
        <p:spPr>
          <a:xfrm>
            <a:off x="4381099" y="4326785"/>
            <a:ext cx="3510929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Call &amp; Meeting Summaries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381099" y="4656794"/>
            <a:ext cx="3501762" cy="440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listens, transcribes, and logs key points and next steps in your CRM.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381099" y="5206809"/>
            <a:ext cx="192505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582771" y="5206809"/>
            <a:ext cx="1200866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manual notes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102180" y="3538430"/>
            <a:ext cx="3721768" cy="1998388"/>
          </a:xfrm>
          <a:custGeom>
            <a:avLst/>
            <a:gdLst/>
            <a:ahLst/>
            <a:cxnLst/>
            <a:rect l="l" t="t" r="r" b="b"/>
            <a:pathLst>
              <a:path w="3721768" h="199838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1888377"/>
                </a:lnTo>
                <a:cubicBezTo>
                  <a:pt x="3721768" y="1949134"/>
                  <a:pt x="3672515" y="1998388"/>
                  <a:pt x="3611757" y="1998388"/>
                </a:cubicBezTo>
                <a:lnTo>
                  <a:pt x="110011" y="1998388"/>
                </a:lnTo>
                <a:cubicBezTo>
                  <a:pt x="49254" y="1998388"/>
                  <a:pt x="0" y="1949134"/>
                  <a:pt x="0" y="1888377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8FAFC"/>
          </a:solidFill>
          <a:ln/>
          <a:effectLst>
            <a:outerShdw sx="100000" sy="100000" kx="0" ky="0" algn="bl" rotWithShape="0" blurRad="137504" dist="91669" dir="5400000">
              <a:srgbClr val="000000">
                <a:alpha val="10196"/>
              </a:srgbClr>
            </a:outerShdw>
          </a:effectLst>
        </p:spPr>
      </p:sp>
      <p:sp>
        <p:nvSpPr>
          <p:cNvPr id="47" name="Shape 45"/>
          <p:cNvSpPr/>
          <p:nvPr/>
        </p:nvSpPr>
        <p:spPr>
          <a:xfrm>
            <a:off x="8102180" y="3538430"/>
            <a:ext cx="3721768" cy="36668"/>
          </a:xfrm>
          <a:custGeom>
            <a:avLst/>
            <a:gdLst/>
            <a:ahLst/>
            <a:cxnLst/>
            <a:rect l="l" t="t" r="r" b="b"/>
            <a:pathLst>
              <a:path w="3721768" h="36668">
                <a:moveTo>
                  <a:pt x="36668" y="0"/>
                </a:moveTo>
                <a:lnTo>
                  <a:pt x="3685101" y="0"/>
                </a:lnTo>
                <a:cubicBezTo>
                  <a:pt x="3705352" y="0"/>
                  <a:pt x="3721768" y="16417"/>
                  <a:pt x="3721768" y="36668"/>
                </a:cubicBezTo>
                <a:lnTo>
                  <a:pt x="3721768" y="36668"/>
                </a:lnTo>
                <a:lnTo>
                  <a:pt x="0" y="36668"/>
                </a:ln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8" name="Shape 46"/>
          <p:cNvSpPr/>
          <p:nvPr/>
        </p:nvSpPr>
        <p:spPr>
          <a:xfrm>
            <a:off x="8248851" y="3703435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256674" y="0"/>
                </a:moveTo>
                <a:lnTo>
                  <a:pt x="256674" y="0"/>
                </a:lnTo>
                <a:cubicBezTo>
                  <a:pt x="398336" y="0"/>
                  <a:pt x="513347" y="115012"/>
                  <a:pt x="513347" y="256674"/>
                </a:cubicBezTo>
                <a:lnTo>
                  <a:pt x="513347" y="256674"/>
                </a:lnTo>
                <a:cubicBezTo>
                  <a:pt x="513347" y="398336"/>
                  <a:pt x="398336" y="513347"/>
                  <a:pt x="256674" y="513347"/>
                </a:cubicBezTo>
                <a:lnTo>
                  <a:pt x="256674" y="513347"/>
                </a:lnTo>
                <a:cubicBezTo>
                  <a:pt x="115012" y="513347"/>
                  <a:pt x="0" y="398336"/>
                  <a:pt x="0" y="256674"/>
                </a:cubicBezTo>
                <a:lnTo>
                  <a:pt x="0" y="256674"/>
                </a:lnTo>
                <a:cubicBezTo>
                  <a:pt x="0" y="115012"/>
                  <a:pt x="115012" y="0"/>
                  <a:pt x="256674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8395522" y="3850105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3750" y="13750"/>
                </a:moveTo>
                <a:cubicBezTo>
                  <a:pt x="21356" y="13750"/>
                  <a:pt x="27501" y="19895"/>
                  <a:pt x="27501" y="27501"/>
                </a:cubicBezTo>
                <a:lnTo>
                  <a:pt x="27501" y="171880"/>
                </a:lnTo>
                <a:cubicBezTo>
                  <a:pt x="27501" y="175661"/>
                  <a:pt x="30595" y="178755"/>
                  <a:pt x="34376" y="178755"/>
                </a:cubicBezTo>
                <a:lnTo>
                  <a:pt x="206256" y="178755"/>
                </a:lnTo>
                <a:cubicBezTo>
                  <a:pt x="213861" y="178755"/>
                  <a:pt x="220006" y="184900"/>
                  <a:pt x="220006" y="192505"/>
                </a:cubicBezTo>
                <a:cubicBezTo>
                  <a:pt x="220006" y="200111"/>
                  <a:pt x="213861" y="206256"/>
                  <a:pt x="206256" y="206256"/>
                </a:cubicBezTo>
                <a:lnTo>
                  <a:pt x="34376" y="206256"/>
                </a:lnTo>
                <a:cubicBezTo>
                  <a:pt x="15383" y="206256"/>
                  <a:pt x="0" y="190872"/>
                  <a:pt x="0" y="171880"/>
                </a:cubicBezTo>
                <a:lnTo>
                  <a:pt x="0" y="27501"/>
                </a:lnTo>
                <a:cubicBezTo>
                  <a:pt x="0" y="19895"/>
                  <a:pt x="6145" y="13750"/>
                  <a:pt x="13750" y="13750"/>
                </a:cubicBezTo>
                <a:close/>
                <a:moveTo>
                  <a:pt x="55002" y="41251"/>
                </a:moveTo>
                <a:cubicBezTo>
                  <a:pt x="55002" y="33645"/>
                  <a:pt x="61146" y="27501"/>
                  <a:pt x="68752" y="27501"/>
                </a:cubicBezTo>
                <a:lnTo>
                  <a:pt x="151254" y="27501"/>
                </a:lnTo>
                <a:cubicBezTo>
                  <a:pt x="158860" y="27501"/>
                  <a:pt x="165005" y="33645"/>
                  <a:pt x="165005" y="41251"/>
                </a:cubicBezTo>
                <a:cubicBezTo>
                  <a:pt x="165005" y="48857"/>
                  <a:pt x="158860" y="55002"/>
                  <a:pt x="151254" y="55002"/>
                </a:cubicBezTo>
                <a:lnTo>
                  <a:pt x="68752" y="55002"/>
                </a:lnTo>
                <a:cubicBezTo>
                  <a:pt x="61146" y="55002"/>
                  <a:pt x="55002" y="48857"/>
                  <a:pt x="55002" y="41251"/>
                </a:cubicBezTo>
                <a:close/>
                <a:moveTo>
                  <a:pt x="68752" y="75627"/>
                </a:moveTo>
                <a:lnTo>
                  <a:pt x="123753" y="75627"/>
                </a:lnTo>
                <a:cubicBezTo>
                  <a:pt x="131359" y="75627"/>
                  <a:pt x="137504" y="81772"/>
                  <a:pt x="137504" y="89377"/>
                </a:cubicBezTo>
                <a:cubicBezTo>
                  <a:pt x="137504" y="96983"/>
                  <a:pt x="131359" y="103128"/>
                  <a:pt x="123753" y="103128"/>
                </a:cubicBezTo>
                <a:lnTo>
                  <a:pt x="68752" y="103128"/>
                </a:lnTo>
                <a:cubicBezTo>
                  <a:pt x="61146" y="103128"/>
                  <a:pt x="55002" y="96983"/>
                  <a:pt x="55002" y="89377"/>
                </a:cubicBezTo>
                <a:cubicBezTo>
                  <a:pt x="55002" y="81772"/>
                  <a:pt x="61146" y="75627"/>
                  <a:pt x="68752" y="75627"/>
                </a:cubicBezTo>
                <a:close/>
                <a:moveTo>
                  <a:pt x="68752" y="123753"/>
                </a:moveTo>
                <a:lnTo>
                  <a:pt x="178755" y="123753"/>
                </a:lnTo>
                <a:cubicBezTo>
                  <a:pt x="186361" y="123753"/>
                  <a:pt x="192505" y="129898"/>
                  <a:pt x="192505" y="137504"/>
                </a:cubicBezTo>
                <a:cubicBezTo>
                  <a:pt x="192505" y="145109"/>
                  <a:pt x="186361" y="151254"/>
                  <a:pt x="178755" y="151254"/>
                </a:cubicBezTo>
                <a:lnTo>
                  <a:pt x="68752" y="151254"/>
                </a:lnTo>
                <a:cubicBezTo>
                  <a:pt x="61146" y="151254"/>
                  <a:pt x="55002" y="145109"/>
                  <a:pt x="55002" y="137504"/>
                </a:cubicBezTo>
                <a:cubicBezTo>
                  <a:pt x="55002" y="129898"/>
                  <a:pt x="61146" y="123753"/>
                  <a:pt x="68752" y="123753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0" name="Text 48"/>
          <p:cNvSpPr/>
          <p:nvPr/>
        </p:nvSpPr>
        <p:spPr>
          <a:xfrm>
            <a:off x="8248851" y="4326785"/>
            <a:ext cx="3510929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Pipeline Reports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248851" y="4656794"/>
            <a:ext cx="3501762" cy="440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Daily/weekly digests to Slack or email with key metrics and alerts.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248851" y="5206809"/>
            <a:ext cx="192505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450523" y="5206809"/>
            <a:ext cx="843356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 visibility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366677" y="5610153"/>
            <a:ext cx="11458647" cy="880024"/>
          </a:xfrm>
          <a:custGeom>
            <a:avLst/>
            <a:gdLst/>
            <a:ahLst/>
            <a:cxnLst/>
            <a:rect l="l" t="t" r="r" b="b"/>
            <a:pathLst>
              <a:path w="11458647" h="880024">
                <a:moveTo>
                  <a:pt x="146674" y="0"/>
                </a:moveTo>
                <a:lnTo>
                  <a:pt x="11311973" y="0"/>
                </a:lnTo>
                <a:cubicBezTo>
                  <a:pt x="11392979" y="0"/>
                  <a:pt x="11458647" y="65668"/>
                  <a:pt x="11458647" y="146674"/>
                </a:cubicBezTo>
                <a:lnTo>
                  <a:pt x="11458647" y="733350"/>
                </a:lnTo>
                <a:cubicBezTo>
                  <a:pt x="11458647" y="814356"/>
                  <a:pt x="11392979" y="880024"/>
                  <a:pt x="11311973" y="880024"/>
                </a:cubicBezTo>
                <a:lnTo>
                  <a:pt x="146674" y="880024"/>
                </a:lnTo>
                <a:cubicBezTo>
                  <a:pt x="65722" y="880024"/>
                  <a:pt x="0" y="814302"/>
                  <a:pt x="0" y="733350"/>
                </a:cubicBezTo>
                <a:lnTo>
                  <a:pt x="0" y="146674"/>
                </a:lnTo>
                <a:cubicBezTo>
                  <a:pt x="0" y="65722"/>
                  <a:pt x="65722" y="0"/>
                  <a:pt x="146674" y="0"/>
                </a:cubicBezTo>
                <a:close/>
              </a:path>
            </a:pathLst>
          </a:custGeom>
          <a:solidFill>
            <a:srgbClr val="0B1220"/>
          </a:solidFill>
          <a:ln/>
          <a:effectLst>
            <a:outerShdw sx="100000" sy="100000" kx="0" ky="0" algn="bl" rotWithShape="0" blurRad="229173" dist="183338" dir="5400000">
              <a:srgbClr val="000000">
                <a:alpha val="10196"/>
              </a:srgbClr>
            </a:outerShdw>
          </a:effectLst>
        </p:spPr>
      </p:sp>
      <p:sp>
        <p:nvSpPr>
          <p:cNvPr id="55" name="Text 53"/>
          <p:cNvSpPr/>
          <p:nvPr/>
        </p:nvSpPr>
        <p:spPr>
          <a:xfrm>
            <a:off x="476680" y="5756824"/>
            <a:ext cx="360259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Starting Price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44595" y="6013498"/>
            <a:ext cx="3666767" cy="3300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6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$249</a:t>
            </a:r>
            <a:pPr algn="ctr">
              <a:lnSpc>
                <a:spcPct val="100000"/>
              </a:lnSpc>
            </a:pPr>
            <a:r>
              <a:rPr lang="en-US" sz="129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/mo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854100" y="5756824"/>
            <a:ext cx="7334" cy="586683"/>
          </a:xfrm>
          <a:custGeom>
            <a:avLst/>
            <a:gdLst/>
            <a:ahLst/>
            <a:cxnLst/>
            <a:rect l="l" t="t" r="r" b="b"/>
            <a:pathLst>
              <a:path w="7334" h="586683">
                <a:moveTo>
                  <a:pt x="0" y="0"/>
                </a:moveTo>
                <a:lnTo>
                  <a:pt x="7334" y="0"/>
                </a:lnTo>
                <a:lnTo>
                  <a:pt x="7334" y="586683"/>
                </a:lnTo>
                <a:lnTo>
                  <a:pt x="0" y="586683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4335837" y="5756824"/>
            <a:ext cx="7334" cy="586683"/>
          </a:xfrm>
          <a:custGeom>
            <a:avLst/>
            <a:gdLst/>
            <a:ahLst/>
            <a:cxnLst/>
            <a:rect l="l" t="t" r="r" b="b"/>
            <a:pathLst>
              <a:path w="7334" h="586683">
                <a:moveTo>
                  <a:pt x="0" y="0"/>
                </a:moveTo>
                <a:lnTo>
                  <a:pt x="7334" y="0"/>
                </a:lnTo>
                <a:lnTo>
                  <a:pt x="7334" y="586683"/>
                </a:lnTo>
                <a:lnTo>
                  <a:pt x="0" y="586683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9" name="Text 57"/>
          <p:cNvSpPr/>
          <p:nvPr/>
        </p:nvSpPr>
        <p:spPr>
          <a:xfrm>
            <a:off x="4449507" y="5756824"/>
            <a:ext cx="3290923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417423" y="6013498"/>
            <a:ext cx="3355092" cy="3300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6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 Days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114326" y="5756824"/>
            <a:ext cx="360259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CRM Systems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082242" y="6013498"/>
            <a:ext cx="3666767" cy="3300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6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50+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stockcake.com/66ea83977d412645c535be4301ed323b190e7669.jp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rcRect l="0" r="0" t="21407" b="21407"/>
          <a:stretch/>
        </p:blipFill>
        <p:spPr>
          <a:xfrm>
            <a:off x="0" y="0"/>
            <a:ext cx="12192000" cy="6972212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972212"/>
          </a:xfrm>
          <a:custGeom>
            <a:avLst/>
            <a:gdLst/>
            <a:ahLst/>
            <a:cxnLst/>
            <a:rect l="l" t="t" r="r" b="b"/>
            <a:pathLst>
              <a:path w="12192000" h="6972212">
                <a:moveTo>
                  <a:pt x="0" y="0"/>
                </a:moveTo>
                <a:lnTo>
                  <a:pt x="12192000" y="0"/>
                </a:lnTo>
                <a:lnTo>
                  <a:pt x="12192000" y="6972212"/>
                </a:lnTo>
                <a:lnTo>
                  <a:pt x="0" y="6972212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FFFFFF"/>
              </a:gs>
              <a:gs pos="50000">
                <a:srgbClr val="FFFFFF">
                  <a:alpha val="95000"/>
                </a:srgbClr>
              </a:gs>
              <a:gs pos="100000">
                <a:srgbClr val="FFFFFF">
                  <a:alpha val="85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42051" y="374850"/>
            <a:ext cx="1150789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3" b="1" spc="52" kern="0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Ready to Scale?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62395" y="637245"/>
            <a:ext cx="11667210" cy="449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542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Want More Meetings Next Week?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852345" y="1199518"/>
            <a:ext cx="8490355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76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Join 200+ teams who automated their lead-to-close process in under 7 days.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2347" y="1619350"/>
            <a:ext cx="3651040" cy="3510471"/>
          </a:xfrm>
          <a:custGeom>
            <a:avLst/>
            <a:gdLst/>
            <a:ahLst/>
            <a:cxnLst/>
            <a:rect l="l" t="t" r="r" b="b"/>
            <a:pathLst>
              <a:path w="3651040" h="3510471">
                <a:moveTo>
                  <a:pt x="112440" y="0"/>
                </a:moveTo>
                <a:lnTo>
                  <a:pt x="3538600" y="0"/>
                </a:lnTo>
                <a:cubicBezTo>
                  <a:pt x="3600699" y="0"/>
                  <a:pt x="3651040" y="50341"/>
                  <a:pt x="3651040" y="112440"/>
                </a:cubicBezTo>
                <a:lnTo>
                  <a:pt x="3651040" y="3398031"/>
                </a:lnTo>
                <a:cubicBezTo>
                  <a:pt x="3651040" y="3460130"/>
                  <a:pt x="3600699" y="3510471"/>
                  <a:pt x="3538600" y="3510471"/>
                </a:cubicBezTo>
                <a:lnTo>
                  <a:pt x="112440" y="3510471"/>
                </a:lnTo>
                <a:cubicBezTo>
                  <a:pt x="50341" y="3510471"/>
                  <a:pt x="0" y="3460130"/>
                  <a:pt x="0" y="3398031"/>
                </a:cubicBezTo>
                <a:lnTo>
                  <a:pt x="0" y="112440"/>
                </a:lnTo>
                <a:cubicBezTo>
                  <a:pt x="0" y="50383"/>
                  <a:pt x="50383" y="0"/>
                  <a:pt x="112440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E2E8F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8527" y="1851758"/>
            <a:ext cx="3298681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1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Starter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30413" y="2226494"/>
            <a:ext cx="3354909" cy="37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56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$249</a:t>
            </a:r>
            <a:pPr algn="ctr">
              <a:lnSpc>
                <a:spcPct val="90000"/>
              </a:lnSpc>
            </a:pPr>
            <a:r>
              <a:rPr lang="en-US" sz="1328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/mo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77269" y="2638829"/>
            <a:ext cx="3261196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81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$249/mo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38182" y="3051164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2" name="Text 9"/>
          <p:cNvSpPr/>
          <p:nvPr/>
        </p:nvSpPr>
        <p:spPr>
          <a:xfrm>
            <a:off x="938062" y="3013679"/>
            <a:ext cx="2220987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Scheduling OR qualification flow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38182" y="3388529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4" name="Text 11"/>
          <p:cNvSpPr/>
          <p:nvPr/>
        </p:nvSpPr>
        <p:spPr>
          <a:xfrm>
            <a:off x="938062" y="3351044"/>
            <a:ext cx="1283862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CRM integration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38182" y="3725894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6" name="Text 13"/>
          <p:cNvSpPr/>
          <p:nvPr/>
        </p:nvSpPr>
        <p:spPr>
          <a:xfrm>
            <a:off x="938062" y="3688409"/>
            <a:ext cx="1546257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 + calendar sync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38182" y="4063259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8" name="Text 15"/>
          <p:cNvSpPr/>
          <p:nvPr/>
        </p:nvSpPr>
        <p:spPr>
          <a:xfrm>
            <a:off x="938062" y="4025774"/>
            <a:ext cx="1227634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Standard support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22251" y="4423112"/>
            <a:ext cx="3173106" cy="464814"/>
          </a:xfrm>
          <a:custGeom>
            <a:avLst/>
            <a:gdLst/>
            <a:ahLst/>
            <a:cxnLst/>
            <a:rect l="l" t="t" r="r" b="b"/>
            <a:pathLst>
              <a:path w="3173106" h="464814">
                <a:moveTo>
                  <a:pt x="74970" y="0"/>
                </a:moveTo>
                <a:lnTo>
                  <a:pt x="3098136" y="0"/>
                </a:lnTo>
                <a:cubicBezTo>
                  <a:pt x="3139541" y="0"/>
                  <a:pt x="3173106" y="33565"/>
                  <a:pt x="3173106" y="74970"/>
                </a:cubicBezTo>
                <a:lnTo>
                  <a:pt x="3173106" y="389844"/>
                </a:lnTo>
                <a:cubicBezTo>
                  <a:pt x="3173106" y="431249"/>
                  <a:pt x="3139541" y="464814"/>
                  <a:pt x="3098136" y="464814"/>
                </a:cubicBezTo>
                <a:lnTo>
                  <a:pt x="74970" y="464814"/>
                </a:lnTo>
                <a:cubicBezTo>
                  <a:pt x="33565" y="464814"/>
                  <a:pt x="0" y="431249"/>
                  <a:pt x="0" y="389844"/>
                </a:cubicBezTo>
                <a:lnTo>
                  <a:pt x="0" y="74970"/>
                </a:lnTo>
                <a:cubicBezTo>
                  <a:pt x="0" y="33593"/>
                  <a:pt x="33593" y="0"/>
                  <a:pt x="7497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0B1220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577269" y="4415615"/>
            <a:ext cx="3233082" cy="449820"/>
          </a:xfrm>
          <a:prstGeom prst="rect">
            <a:avLst/>
          </a:prstGeom>
          <a:noFill/>
          <a:ln/>
        </p:spPr>
        <p:txBody>
          <a:bodyPr wrap="square" lIns="0" tIns="112455" rIns="0" bIns="112455" rtlCol="0" anchor="ctr"/>
          <a:lstStyle/>
          <a:p>
            <a:pPr algn="ctr">
              <a:lnSpc>
                <a:spcPct val="130000"/>
              </a:lnSpc>
            </a:pPr>
            <a:r>
              <a:rPr lang="en-US" sz="118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Started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283600" y="1630596"/>
            <a:ext cx="3626675" cy="3486106"/>
          </a:xfrm>
          <a:custGeom>
            <a:avLst/>
            <a:gdLst/>
            <a:ahLst/>
            <a:cxnLst/>
            <a:rect l="l" t="t" r="r" b="b"/>
            <a:pathLst>
              <a:path w="3626675" h="3486106">
                <a:moveTo>
                  <a:pt x="112462" y="0"/>
                </a:moveTo>
                <a:lnTo>
                  <a:pt x="3514213" y="0"/>
                </a:lnTo>
                <a:cubicBezTo>
                  <a:pt x="3576324" y="0"/>
                  <a:pt x="3626675" y="50351"/>
                  <a:pt x="3626675" y="112462"/>
                </a:cubicBezTo>
                <a:lnTo>
                  <a:pt x="3626675" y="3373644"/>
                </a:lnTo>
                <a:cubicBezTo>
                  <a:pt x="3626675" y="3435755"/>
                  <a:pt x="3576324" y="3486106"/>
                  <a:pt x="3514213" y="3486106"/>
                </a:cubicBezTo>
                <a:lnTo>
                  <a:pt x="112462" y="3486106"/>
                </a:lnTo>
                <a:cubicBezTo>
                  <a:pt x="50351" y="3486106"/>
                  <a:pt x="0" y="3435755"/>
                  <a:pt x="0" y="3373644"/>
                </a:cubicBezTo>
                <a:lnTo>
                  <a:pt x="0" y="112462"/>
                </a:lnTo>
                <a:cubicBezTo>
                  <a:pt x="0" y="50351"/>
                  <a:pt x="50351" y="0"/>
                  <a:pt x="112462" y="0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22C55E"/>
            </a:solidFill>
            <a:prstDash val="solid"/>
          </a:ln>
          <a:effectLst>
            <a:outerShdw sx="100000" sy="100000" kx="0" ky="0" algn="bl" rotWithShape="0" blurRad="234281" dist="187425" dir="5400000">
              <a:srgbClr val="000000">
                <a:alpha val="10196"/>
              </a:srgbClr>
            </a:outerShdw>
          </a:effectLst>
        </p:spPr>
      </p:sp>
      <p:sp>
        <p:nvSpPr>
          <p:cNvPr id="22" name="Shape 19"/>
          <p:cNvSpPr/>
          <p:nvPr/>
        </p:nvSpPr>
        <p:spPr>
          <a:xfrm>
            <a:off x="5344016" y="1499398"/>
            <a:ext cx="1508772" cy="262395"/>
          </a:xfrm>
          <a:custGeom>
            <a:avLst/>
            <a:gdLst/>
            <a:ahLst/>
            <a:cxnLst/>
            <a:rect l="l" t="t" r="r" b="b"/>
            <a:pathLst>
              <a:path w="1508772" h="262395">
                <a:moveTo>
                  <a:pt x="131198" y="0"/>
                </a:moveTo>
                <a:lnTo>
                  <a:pt x="1377574" y="0"/>
                </a:lnTo>
                <a:cubicBezTo>
                  <a:pt x="1450033" y="0"/>
                  <a:pt x="1508772" y="58739"/>
                  <a:pt x="1508772" y="131198"/>
                </a:cubicBezTo>
                <a:lnTo>
                  <a:pt x="1508772" y="131198"/>
                </a:lnTo>
                <a:cubicBezTo>
                  <a:pt x="1508772" y="203656"/>
                  <a:pt x="1450033" y="262395"/>
                  <a:pt x="1377574" y="262395"/>
                </a:cubicBezTo>
                <a:lnTo>
                  <a:pt x="131198" y="262395"/>
                </a:lnTo>
                <a:cubicBezTo>
                  <a:pt x="58788" y="262395"/>
                  <a:pt x="0" y="203607"/>
                  <a:pt x="0" y="131198"/>
                </a:cubicBezTo>
                <a:lnTo>
                  <a:pt x="0" y="131198"/>
                </a:lnTo>
                <a:cubicBezTo>
                  <a:pt x="0" y="58788"/>
                  <a:pt x="58788" y="0"/>
                  <a:pt x="13119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3" name="Text 20"/>
          <p:cNvSpPr/>
          <p:nvPr/>
        </p:nvSpPr>
        <p:spPr>
          <a:xfrm>
            <a:off x="5344016" y="1499398"/>
            <a:ext cx="1574370" cy="262395"/>
          </a:xfrm>
          <a:prstGeom prst="rect">
            <a:avLst/>
          </a:prstGeom>
          <a:noFill/>
          <a:ln/>
        </p:spPr>
        <p:txBody>
          <a:bodyPr wrap="square" lIns="224910" tIns="37485" rIns="224910" bIns="37485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MOST POPULAR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471025" y="1874248"/>
            <a:ext cx="3251825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1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Growth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442911" y="2248984"/>
            <a:ext cx="3308052" cy="37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56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$699</a:t>
            </a:r>
            <a:pPr algn="ctr">
              <a:lnSpc>
                <a:spcPct val="90000"/>
              </a:lnSpc>
            </a:pPr>
            <a:r>
              <a:rPr lang="en-US" sz="1328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/mo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489767" y="2661319"/>
            <a:ext cx="3214340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81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$699/mo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4550680" y="3073654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8" name="Text 25"/>
          <p:cNvSpPr/>
          <p:nvPr/>
        </p:nvSpPr>
        <p:spPr>
          <a:xfrm>
            <a:off x="4850561" y="3036169"/>
            <a:ext cx="2389669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Scheduling AND qualification flows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4550680" y="3411019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0" name="Text 27"/>
          <p:cNvSpPr/>
          <p:nvPr/>
        </p:nvSpPr>
        <p:spPr>
          <a:xfrm>
            <a:off x="4850561" y="3373534"/>
            <a:ext cx="2155388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Pipeline reporting + enrichment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4550680" y="3748384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2" name="Text 29"/>
          <p:cNvSpPr/>
          <p:nvPr/>
        </p:nvSpPr>
        <p:spPr>
          <a:xfrm>
            <a:off x="4850561" y="3710899"/>
            <a:ext cx="1761796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 to 3 CRM integrations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4550680" y="4085750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4" name="Text 31"/>
          <p:cNvSpPr/>
          <p:nvPr/>
        </p:nvSpPr>
        <p:spPr>
          <a:xfrm>
            <a:off x="4850561" y="4048265"/>
            <a:ext cx="1846137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Priority support + revisions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4527252" y="4423115"/>
            <a:ext cx="3139370" cy="449820"/>
          </a:xfrm>
          <a:custGeom>
            <a:avLst/>
            <a:gdLst/>
            <a:ahLst/>
            <a:cxnLst/>
            <a:rect l="l" t="t" r="r" b="b"/>
            <a:pathLst>
              <a:path w="3139370" h="449820">
                <a:moveTo>
                  <a:pt x="74972" y="0"/>
                </a:moveTo>
                <a:lnTo>
                  <a:pt x="3064398" y="0"/>
                </a:lnTo>
                <a:cubicBezTo>
                  <a:pt x="3105804" y="0"/>
                  <a:pt x="3139370" y="33566"/>
                  <a:pt x="3139370" y="74972"/>
                </a:cubicBezTo>
                <a:lnTo>
                  <a:pt x="3139370" y="374849"/>
                </a:lnTo>
                <a:cubicBezTo>
                  <a:pt x="3139370" y="416254"/>
                  <a:pt x="3105804" y="449820"/>
                  <a:pt x="3064398" y="449820"/>
                </a:cubicBezTo>
                <a:lnTo>
                  <a:pt x="74972" y="449820"/>
                </a:lnTo>
                <a:cubicBezTo>
                  <a:pt x="33594" y="449820"/>
                  <a:pt x="0" y="416227"/>
                  <a:pt x="0" y="374849"/>
                </a:cubicBezTo>
                <a:lnTo>
                  <a:pt x="0" y="74972"/>
                </a:lnTo>
                <a:cubicBezTo>
                  <a:pt x="0" y="33566"/>
                  <a:pt x="33566" y="0"/>
                  <a:pt x="74972" y="0"/>
                </a:cubicBezTo>
                <a:close/>
              </a:path>
            </a:pathLst>
          </a:custGeom>
          <a:solidFill>
            <a:srgbClr val="0B1220"/>
          </a:solidFill>
          <a:ln/>
        </p:spPr>
      </p:sp>
      <p:sp>
        <p:nvSpPr>
          <p:cNvPr id="36" name="Text 33"/>
          <p:cNvSpPr/>
          <p:nvPr/>
        </p:nvSpPr>
        <p:spPr>
          <a:xfrm>
            <a:off x="4489767" y="4423115"/>
            <a:ext cx="3214340" cy="449820"/>
          </a:xfrm>
          <a:prstGeom prst="rect">
            <a:avLst/>
          </a:prstGeom>
          <a:noFill/>
          <a:ln/>
        </p:spPr>
        <p:txBody>
          <a:bodyPr wrap="square" lIns="0" tIns="112455" rIns="0" bIns="112455" rtlCol="0" anchor="ctr"/>
          <a:lstStyle/>
          <a:p>
            <a:pPr algn="ctr">
              <a:lnSpc>
                <a:spcPct val="130000"/>
              </a:lnSpc>
            </a:pPr>
            <a:r>
              <a:rPr lang="en-US" sz="118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Started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8162479" y="1619350"/>
            <a:ext cx="3651040" cy="3510471"/>
          </a:xfrm>
          <a:custGeom>
            <a:avLst/>
            <a:gdLst/>
            <a:ahLst/>
            <a:cxnLst/>
            <a:rect l="l" t="t" r="r" b="b"/>
            <a:pathLst>
              <a:path w="3651040" h="3510471">
                <a:moveTo>
                  <a:pt x="112440" y="0"/>
                </a:moveTo>
                <a:lnTo>
                  <a:pt x="3538600" y="0"/>
                </a:lnTo>
                <a:cubicBezTo>
                  <a:pt x="3600699" y="0"/>
                  <a:pt x="3651040" y="50341"/>
                  <a:pt x="3651040" y="112440"/>
                </a:cubicBezTo>
                <a:lnTo>
                  <a:pt x="3651040" y="3398031"/>
                </a:lnTo>
                <a:cubicBezTo>
                  <a:pt x="3651040" y="3460130"/>
                  <a:pt x="3600699" y="3510471"/>
                  <a:pt x="3538600" y="3510471"/>
                </a:cubicBezTo>
                <a:lnTo>
                  <a:pt x="112440" y="3510471"/>
                </a:lnTo>
                <a:cubicBezTo>
                  <a:pt x="50341" y="3510471"/>
                  <a:pt x="0" y="3460130"/>
                  <a:pt x="0" y="3398031"/>
                </a:cubicBezTo>
                <a:lnTo>
                  <a:pt x="0" y="112440"/>
                </a:lnTo>
                <a:cubicBezTo>
                  <a:pt x="0" y="50383"/>
                  <a:pt x="50383" y="0"/>
                  <a:pt x="112440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E2E8F0"/>
            </a:solidFill>
            <a:prstDash val="solid"/>
          </a:ln>
        </p:spPr>
      </p:sp>
      <p:sp>
        <p:nvSpPr>
          <p:cNvPr id="38" name="Text 35"/>
          <p:cNvSpPr/>
          <p:nvPr/>
        </p:nvSpPr>
        <p:spPr>
          <a:xfrm>
            <a:off x="8338658" y="1851758"/>
            <a:ext cx="3298681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1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Scale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8310544" y="2226494"/>
            <a:ext cx="3354909" cy="37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56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$1,499</a:t>
            </a:r>
            <a:pPr algn="ctr">
              <a:lnSpc>
                <a:spcPct val="90000"/>
              </a:lnSpc>
            </a:pPr>
            <a:r>
              <a:rPr lang="en-US" sz="1328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/mo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8357400" y="2638829"/>
            <a:ext cx="3261196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81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$1,499/mo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8418314" y="3051164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2" name="Text 39"/>
          <p:cNvSpPr/>
          <p:nvPr/>
        </p:nvSpPr>
        <p:spPr>
          <a:xfrm>
            <a:off x="8718194" y="3013679"/>
            <a:ext cx="1733682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 lead-to-close system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8418314" y="3388529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4" name="Text 41"/>
          <p:cNvSpPr/>
          <p:nvPr/>
        </p:nvSpPr>
        <p:spPr>
          <a:xfrm>
            <a:off x="8718194" y="3351044"/>
            <a:ext cx="1752424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SaaS dashboard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8418314" y="3725894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6" name="Text 43"/>
          <p:cNvSpPr/>
          <p:nvPr/>
        </p:nvSpPr>
        <p:spPr>
          <a:xfrm>
            <a:off x="8718194" y="3688409"/>
            <a:ext cx="1555628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Unlimited automations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8418314" y="4063259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84341" y="168683"/>
                </a:moveTo>
                <a:cubicBezTo>
                  <a:pt x="130890" y="168683"/>
                  <a:pt x="168683" y="130890"/>
                  <a:pt x="168683" y="84341"/>
                </a:cubicBezTo>
                <a:cubicBezTo>
                  <a:pt x="168683" y="37792"/>
                  <a:pt x="130890" y="0"/>
                  <a:pt x="84341" y="0"/>
                </a:cubicBezTo>
                <a:cubicBezTo>
                  <a:pt x="37792" y="0"/>
                  <a:pt x="0" y="37792"/>
                  <a:pt x="0" y="84341"/>
                </a:cubicBezTo>
                <a:cubicBezTo>
                  <a:pt x="0" y="130890"/>
                  <a:pt x="37792" y="168683"/>
                  <a:pt x="84341" y="168683"/>
                </a:cubicBezTo>
                <a:close/>
                <a:moveTo>
                  <a:pt x="112148" y="70076"/>
                </a:moveTo>
                <a:lnTo>
                  <a:pt x="85791" y="112246"/>
                </a:lnTo>
                <a:cubicBezTo>
                  <a:pt x="84407" y="114454"/>
                  <a:pt x="82035" y="115837"/>
                  <a:pt x="79432" y="115969"/>
                </a:cubicBezTo>
                <a:cubicBezTo>
                  <a:pt x="76830" y="116101"/>
                  <a:pt x="74326" y="114915"/>
                  <a:pt x="72777" y="112806"/>
                </a:cubicBezTo>
                <a:lnTo>
                  <a:pt x="56963" y="91721"/>
                </a:lnTo>
                <a:cubicBezTo>
                  <a:pt x="54328" y="88229"/>
                  <a:pt x="55052" y="83287"/>
                  <a:pt x="58545" y="80651"/>
                </a:cubicBezTo>
                <a:cubicBezTo>
                  <a:pt x="62037" y="78016"/>
                  <a:pt x="66979" y="78740"/>
                  <a:pt x="69614" y="82233"/>
                </a:cubicBezTo>
                <a:lnTo>
                  <a:pt x="78510" y="94093"/>
                </a:lnTo>
                <a:lnTo>
                  <a:pt x="98739" y="61708"/>
                </a:lnTo>
                <a:cubicBezTo>
                  <a:pt x="101045" y="58018"/>
                  <a:pt x="105921" y="56864"/>
                  <a:pt x="109644" y="59204"/>
                </a:cubicBezTo>
                <a:cubicBezTo>
                  <a:pt x="113367" y="61543"/>
                  <a:pt x="114487" y="66386"/>
                  <a:pt x="112148" y="7010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8" name="Text 45"/>
          <p:cNvSpPr/>
          <p:nvPr/>
        </p:nvSpPr>
        <p:spPr>
          <a:xfrm>
            <a:off x="8718194" y="4025774"/>
            <a:ext cx="1939849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White-glove setup + training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8402382" y="4423112"/>
            <a:ext cx="3173106" cy="464814"/>
          </a:xfrm>
          <a:custGeom>
            <a:avLst/>
            <a:gdLst/>
            <a:ahLst/>
            <a:cxnLst/>
            <a:rect l="l" t="t" r="r" b="b"/>
            <a:pathLst>
              <a:path w="3173106" h="464814">
                <a:moveTo>
                  <a:pt x="74970" y="0"/>
                </a:moveTo>
                <a:lnTo>
                  <a:pt x="3098136" y="0"/>
                </a:lnTo>
                <a:cubicBezTo>
                  <a:pt x="3139541" y="0"/>
                  <a:pt x="3173106" y="33565"/>
                  <a:pt x="3173106" y="74970"/>
                </a:cubicBezTo>
                <a:lnTo>
                  <a:pt x="3173106" y="389844"/>
                </a:lnTo>
                <a:cubicBezTo>
                  <a:pt x="3173106" y="431249"/>
                  <a:pt x="3139541" y="464814"/>
                  <a:pt x="3098136" y="464814"/>
                </a:cubicBezTo>
                <a:lnTo>
                  <a:pt x="74970" y="464814"/>
                </a:lnTo>
                <a:cubicBezTo>
                  <a:pt x="33565" y="464814"/>
                  <a:pt x="0" y="431249"/>
                  <a:pt x="0" y="389844"/>
                </a:cubicBezTo>
                <a:lnTo>
                  <a:pt x="0" y="74970"/>
                </a:lnTo>
                <a:cubicBezTo>
                  <a:pt x="0" y="33593"/>
                  <a:pt x="33593" y="0"/>
                  <a:pt x="7497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0B1220"/>
            </a:solidFill>
            <a:prstDash val="solid"/>
          </a:ln>
        </p:spPr>
      </p:sp>
      <p:sp>
        <p:nvSpPr>
          <p:cNvPr id="50" name="Text 47"/>
          <p:cNvSpPr/>
          <p:nvPr/>
        </p:nvSpPr>
        <p:spPr>
          <a:xfrm>
            <a:off x="8357400" y="4415615"/>
            <a:ext cx="3233082" cy="449820"/>
          </a:xfrm>
          <a:prstGeom prst="rect">
            <a:avLst/>
          </a:prstGeom>
          <a:noFill/>
          <a:ln/>
        </p:spPr>
        <p:txBody>
          <a:bodyPr wrap="square" lIns="0" tIns="112455" rIns="0" bIns="112455" rtlCol="0" anchor="ctr"/>
          <a:lstStyle/>
          <a:p>
            <a:pPr algn="ctr">
              <a:lnSpc>
                <a:spcPct val="130000"/>
              </a:lnSpc>
            </a:pPr>
            <a:r>
              <a:rPr lang="en-US" sz="1181" b="1" dirty="0">
                <a:solidFill>
                  <a:srgbClr val="0B12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Started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374850" y="5285270"/>
            <a:ext cx="11442300" cy="1574370"/>
          </a:xfrm>
          <a:custGeom>
            <a:avLst/>
            <a:gdLst/>
            <a:ahLst/>
            <a:cxnLst/>
            <a:rect l="l" t="t" r="r" b="b"/>
            <a:pathLst>
              <a:path w="11442300" h="1574370">
                <a:moveTo>
                  <a:pt x="149943" y="0"/>
                </a:moveTo>
                <a:lnTo>
                  <a:pt x="11292357" y="0"/>
                </a:lnTo>
                <a:cubicBezTo>
                  <a:pt x="11375168" y="0"/>
                  <a:pt x="11442300" y="67132"/>
                  <a:pt x="11442300" y="149943"/>
                </a:cubicBezTo>
                <a:lnTo>
                  <a:pt x="11442300" y="1424427"/>
                </a:lnTo>
                <a:cubicBezTo>
                  <a:pt x="11442300" y="1507239"/>
                  <a:pt x="11375168" y="1574370"/>
                  <a:pt x="11292357" y="1574370"/>
                </a:cubicBezTo>
                <a:lnTo>
                  <a:pt x="149943" y="1574370"/>
                </a:lnTo>
                <a:cubicBezTo>
                  <a:pt x="67187" y="1574370"/>
                  <a:pt x="0" y="1507183"/>
                  <a:pt x="0" y="1424427"/>
                </a:cubicBezTo>
                <a:lnTo>
                  <a:pt x="0" y="149943"/>
                </a:lnTo>
                <a:cubicBezTo>
                  <a:pt x="0" y="67132"/>
                  <a:pt x="67132" y="0"/>
                  <a:pt x="149943" y="0"/>
                </a:cubicBezTo>
                <a:close/>
              </a:path>
            </a:pathLst>
          </a:custGeom>
          <a:solidFill>
            <a:srgbClr val="0B1220"/>
          </a:solidFill>
          <a:ln/>
          <a:effectLst>
            <a:outerShdw sx="100000" sy="100000" kx="0" ky="0" algn="bl" rotWithShape="0" blurRad="234281" dist="187425" dir="5400000">
              <a:srgbClr val="000000">
                <a:alpha val="10196"/>
              </a:srgbClr>
            </a:outerShdw>
          </a:effectLst>
        </p:spPr>
      </p:sp>
      <p:sp>
        <p:nvSpPr>
          <p:cNvPr id="52" name="Shape 49"/>
          <p:cNvSpPr/>
          <p:nvPr/>
        </p:nvSpPr>
        <p:spPr>
          <a:xfrm>
            <a:off x="562275" y="5444462"/>
            <a:ext cx="281138" cy="281138"/>
          </a:xfrm>
          <a:custGeom>
            <a:avLst/>
            <a:gdLst/>
            <a:ahLst/>
            <a:cxnLst/>
            <a:rect l="l" t="t" r="r" b="b"/>
            <a:pathLst>
              <a:path w="281138" h="281138">
                <a:moveTo>
                  <a:pt x="70284" y="175711"/>
                </a:moveTo>
                <a:lnTo>
                  <a:pt x="13453" y="175711"/>
                </a:lnTo>
                <a:cubicBezTo>
                  <a:pt x="-220" y="175711"/>
                  <a:pt x="-8621" y="160830"/>
                  <a:pt x="-1592" y="149080"/>
                </a:cubicBezTo>
                <a:lnTo>
                  <a:pt x="27455" y="100649"/>
                </a:lnTo>
                <a:cubicBezTo>
                  <a:pt x="32232" y="92688"/>
                  <a:pt x="40798" y="87855"/>
                  <a:pt x="50078" y="87855"/>
                </a:cubicBezTo>
                <a:lnTo>
                  <a:pt x="102242" y="87855"/>
                </a:lnTo>
                <a:cubicBezTo>
                  <a:pt x="144028" y="17077"/>
                  <a:pt x="206351" y="13508"/>
                  <a:pt x="248027" y="19603"/>
                </a:cubicBezTo>
                <a:cubicBezTo>
                  <a:pt x="255055" y="20646"/>
                  <a:pt x="260546" y="26137"/>
                  <a:pt x="261535" y="33111"/>
                </a:cubicBezTo>
                <a:cubicBezTo>
                  <a:pt x="267630" y="74787"/>
                  <a:pt x="264061" y="137109"/>
                  <a:pt x="193282" y="178896"/>
                </a:cubicBezTo>
                <a:lnTo>
                  <a:pt x="193282" y="231060"/>
                </a:lnTo>
                <a:cubicBezTo>
                  <a:pt x="193282" y="240340"/>
                  <a:pt x="188450" y="248906"/>
                  <a:pt x="180488" y="253683"/>
                </a:cubicBezTo>
                <a:lnTo>
                  <a:pt x="132058" y="282730"/>
                </a:lnTo>
                <a:cubicBezTo>
                  <a:pt x="120362" y="289758"/>
                  <a:pt x="105427" y="281302"/>
                  <a:pt x="105427" y="267685"/>
                </a:cubicBezTo>
                <a:lnTo>
                  <a:pt x="105427" y="210853"/>
                </a:lnTo>
                <a:cubicBezTo>
                  <a:pt x="105427" y="191470"/>
                  <a:pt x="89668" y="175711"/>
                  <a:pt x="70284" y="175711"/>
                </a:cubicBezTo>
                <a:lnTo>
                  <a:pt x="70229" y="175711"/>
                </a:lnTo>
                <a:close/>
                <a:moveTo>
                  <a:pt x="219639" y="87855"/>
                </a:moveTo>
                <a:cubicBezTo>
                  <a:pt x="219639" y="73309"/>
                  <a:pt x="207829" y="61499"/>
                  <a:pt x="193282" y="61499"/>
                </a:cubicBezTo>
                <a:cubicBezTo>
                  <a:pt x="178735" y="61499"/>
                  <a:pt x="166925" y="73309"/>
                  <a:pt x="166925" y="87855"/>
                </a:cubicBezTo>
                <a:cubicBezTo>
                  <a:pt x="166925" y="102402"/>
                  <a:pt x="178735" y="114212"/>
                  <a:pt x="193282" y="114212"/>
                </a:cubicBezTo>
                <a:cubicBezTo>
                  <a:pt x="207829" y="114212"/>
                  <a:pt x="219639" y="102402"/>
                  <a:pt x="219639" y="8785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3" name="Text 50"/>
          <p:cNvSpPr/>
          <p:nvPr/>
        </p:nvSpPr>
        <p:spPr>
          <a:xfrm>
            <a:off x="988667" y="5435210"/>
            <a:ext cx="2876975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1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Want Results Next Week?</a:t>
            </a: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552904" y="5922396"/>
            <a:ext cx="131198" cy="149940"/>
          </a:xfrm>
          <a:custGeom>
            <a:avLst/>
            <a:gdLst/>
            <a:ahLst/>
            <a:cxnLst/>
            <a:rect l="l" t="t" r="r" b="b"/>
            <a:pathLst>
              <a:path w="131198" h="149940">
                <a:moveTo>
                  <a:pt x="127332" y="20529"/>
                </a:moveTo>
                <a:cubicBezTo>
                  <a:pt x="131520" y="23575"/>
                  <a:pt x="132457" y="29432"/>
                  <a:pt x="129411" y="33619"/>
                </a:cubicBezTo>
                <a:lnTo>
                  <a:pt x="54441" y="136703"/>
                </a:lnTo>
                <a:cubicBezTo>
                  <a:pt x="52830" y="138929"/>
                  <a:pt x="50341" y="140305"/>
                  <a:pt x="47588" y="140540"/>
                </a:cubicBezTo>
                <a:cubicBezTo>
                  <a:pt x="44836" y="140774"/>
                  <a:pt x="42171" y="139749"/>
                  <a:pt x="40238" y="137816"/>
                </a:cubicBezTo>
                <a:lnTo>
                  <a:pt x="2753" y="100331"/>
                </a:lnTo>
                <a:cubicBezTo>
                  <a:pt x="-908" y="96670"/>
                  <a:pt x="-908" y="90725"/>
                  <a:pt x="2753" y="87065"/>
                </a:cubicBezTo>
                <a:cubicBezTo>
                  <a:pt x="6413" y="83404"/>
                  <a:pt x="12358" y="83404"/>
                  <a:pt x="16019" y="87065"/>
                </a:cubicBezTo>
                <a:lnTo>
                  <a:pt x="45743" y="116789"/>
                </a:lnTo>
                <a:lnTo>
                  <a:pt x="114271" y="22579"/>
                </a:lnTo>
                <a:cubicBezTo>
                  <a:pt x="117316" y="18391"/>
                  <a:pt x="123173" y="17454"/>
                  <a:pt x="127361" y="2050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5" name="Text 52"/>
          <p:cNvSpPr/>
          <p:nvPr/>
        </p:nvSpPr>
        <p:spPr>
          <a:xfrm>
            <a:off x="824670" y="5884911"/>
            <a:ext cx="2436526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Book faster — from 30 min to 3 min</a:t>
            </a:r>
            <a:endParaRPr lang="en-US" sz="1600" dirty="0"/>
          </a:p>
        </p:txBody>
      </p:sp>
      <p:sp>
        <p:nvSpPr>
          <p:cNvPr id="56" name="Shape 53"/>
          <p:cNvSpPr/>
          <p:nvPr/>
        </p:nvSpPr>
        <p:spPr>
          <a:xfrm>
            <a:off x="552904" y="6222276"/>
            <a:ext cx="131198" cy="149940"/>
          </a:xfrm>
          <a:custGeom>
            <a:avLst/>
            <a:gdLst/>
            <a:ahLst/>
            <a:cxnLst/>
            <a:rect l="l" t="t" r="r" b="b"/>
            <a:pathLst>
              <a:path w="131198" h="149940">
                <a:moveTo>
                  <a:pt x="127332" y="20529"/>
                </a:moveTo>
                <a:cubicBezTo>
                  <a:pt x="131520" y="23575"/>
                  <a:pt x="132457" y="29432"/>
                  <a:pt x="129411" y="33619"/>
                </a:cubicBezTo>
                <a:lnTo>
                  <a:pt x="54441" y="136703"/>
                </a:lnTo>
                <a:cubicBezTo>
                  <a:pt x="52830" y="138929"/>
                  <a:pt x="50341" y="140305"/>
                  <a:pt x="47588" y="140540"/>
                </a:cubicBezTo>
                <a:cubicBezTo>
                  <a:pt x="44836" y="140774"/>
                  <a:pt x="42171" y="139749"/>
                  <a:pt x="40238" y="137816"/>
                </a:cubicBezTo>
                <a:lnTo>
                  <a:pt x="2753" y="100331"/>
                </a:lnTo>
                <a:cubicBezTo>
                  <a:pt x="-908" y="96670"/>
                  <a:pt x="-908" y="90725"/>
                  <a:pt x="2753" y="87065"/>
                </a:cubicBezTo>
                <a:cubicBezTo>
                  <a:pt x="6413" y="83404"/>
                  <a:pt x="12358" y="83404"/>
                  <a:pt x="16019" y="87065"/>
                </a:cubicBezTo>
                <a:lnTo>
                  <a:pt x="45743" y="116789"/>
                </a:lnTo>
                <a:lnTo>
                  <a:pt x="114271" y="22579"/>
                </a:lnTo>
                <a:cubicBezTo>
                  <a:pt x="117316" y="18391"/>
                  <a:pt x="123173" y="17454"/>
                  <a:pt x="127361" y="2050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7" name="Text 54"/>
          <p:cNvSpPr/>
          <p:nvPr/>
        </p:nvSpPr>
        <p:spPr>
          <a:xfrm>
            <a:off x="824670" y="6184791"/>
            <a:ext cx="3195597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Qualify better — focus on buyers, not browsers</a:t>
            </a: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552904" y="6522156"/>
            <a:ext cx="131198" cy="149940"/>
          </a:xfrm>
          <a:custGeom>
            <a:avLst/>
            <a:gdLst/>
            <a:ahLst/>
            <a:cxnLst/>
            <a:rect l="l" t="t" r="r" b="b"/>
            <a:pathLst>
              <a:path w="131198" h="149940">
                <a:moveTo>
                  <a:pt x="127332" y="20529"/>
                </a:moveTo>
                <a:cubicBezTo>
                  <a:pt x="131520" y="23575"/>
                  <a:pt x="132457" y="29432"/>
                  <a:pt x="129411" y="33619"/>
                </a:cubicBezTo>
                <a:lnTo>
                  <a:pt x="54441" y="136703"/>
                </a:lnTo>
                <a:cubicBezTo>
                  <a:pt x="52830" y="138929"/>
                  <a:pt x="50341" y="140305"/>
                  <a:pt x="47588" y="140540"/>
                </a:cubicBezTo>
                <a:cubicBezTo>
                  <a:pt x="44836" y="140774"/>
                  <a:pt x="42171" y="139749"/>
                  <a:pt x="40238" y="137816"/>
                </a:cubicBezTo>
                <a:lnTo>
                  <a:pt x="2753" y="100331"/>
                </a:lnTo>
                <a:cubicBezTo>
                  <a:pt x="-908" y="96670"/>
                  <a:pt x="-908" y="90725"/>
                  <a:pt x="2753" y="87065"/>
                </a:cubicBezTo>
                <a:cubicBezTo>
                  <a:pt x="6413" y="83404"/>
                  <a:pt x="12358" y="83404"/>
                  <a:pt x="16019" y="87065"/>
                </a:cubicBezTo>
                <a:lnTo>
                  <a:pt x="45743" y="116789"/>
                </a:lnTo>
                <a:lnTo>
                  <a:pt x="114271" y="22579"/>
                </a:lnTo>
                <a:cubicBezTo>
                  <a:pt x="117316" y="18391"/>
                  <a:pt x="123173" y="17454"/>
                  <a:pt x="127361" y="2050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9" name="Text 56"/>
          <p:cNvSpPr/>
          <p:nvPr/>
        </p:nvSpPr>
        <p:spPr>
          <a:xfrm>
            <a:off x="824670" y="6484671"/>
            <a:ext cx="3429879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 everything — full visibility, zero manual work</a:t>
            </a:r>
            <a:endParaRPr lang="en-US" sz="1600" dirty="0"/>
          </a:p>
        </p:txBody>
      </p:sp>
      <p:sp>
        <p:nvSpPr>
          <p:cNvPr id="60" name="Shape 57"/>
          <p:cNvSpPr/>
          <p:nvPr/>
        </p:nvSpPr>
        <p:spPr>
          <a:xfrm>
            <a:off x="6247463" y="5660001"/>
            <a:ext cx="5425955" cy="562275"/>
          </a:xfrm>
          <a:custGeom>
            <a:avLst/>
            <a:gdLst/>
            <a:ahLst/>
            <a:cxnLst/>
            <a:rect l="l" t="t" r="r" b="b"/>
            <a:pathLst>
              <a:path w="5425955" h="562275">
                <a:moveTo>
                  <a:pt x="74968" y="0"/>
                </a:moveTo>
                <a:lnTo>
                  <a:pt x="5350987" y="0"/>
                </a:lnTo>
                <a:cubicBezTo>
                  <a:pt x="5392391" y="0"/>
                  <a:pt x="5425955" y="33564"/>
                  <a:pt x="5425955" y="74968"/>
                </a:cubicBezTo>
                <a:lnTo>
                  <a:pt x="5425955" y="487307"/>
                </a:lnTo>
                <a:cubicBezTo>
                  <a:pt x="5425955" y="528711"/>
                  <a:pt x="5392391" y="562275"/>
                  <a:pt x="5350987" y="562275"/>
                </a:cubicBezTo>
                <a:lnTo>
                  <a:pt x="74968" y="562275"/>
                </a:lnTo>
                <a:cubicBezTo>
                  <a:pt x="33564" y="562275"/>
                  <a:pt x="0" y="528711"/>
                  <a:pt x="0" y="487307"/>
                </a:cubicBezTo>
                <a:lnTo>
                  <a:pt x="0" y="74968"/>
                </a:lnTo>
                <a:cubicBezTo>
                  <a:pt x="0" y="33564"/>
                  <a:pt x="33564" y="0"/>
                  <a:pt x="74968" y="0"/>
                </a:cubicBezTo>
                <a:close/>
              </a:path>
            </a:pathLst>
          </a:custGeom>
          <a:solidFill>
            <a:srgbClr val="22C55E"/>
          </a:solidFill>
          <a:ln/>
          <a:effectLst>
            <a:outerShdw sx="100000" sy="100000" kx="0" ky="0" algn="bl" rotWithShape="0" blurRad="140569" dist="93713" dir="5400000">
              <a:srgbClr val="000000">
                <a:alpha val="10196"/>
              </a:srgbClr>
            </a:outerShdw>
          </a:effectLst>
        </p:spPr>
      </p:sp>
      <p:sp>
        <p:nvSpPr>
          <p:cNvPr id="61" name="Text 58"/>
          <p:cNvSpPr/>
          <p:nvPr/>
        </p:nvSpPr>
        <p:spPr>
          <a:xfrm>
            <a:off x="6200607" y="5660001"/>
            <a:ext cx="5519668" cy="562275"/>
          </a:xfrm>
          <a:prstGeom prst="rect">
            <a:avLst/>
          </a:prstGeom>
          <a:noFill/>
          <a:ln/>
        </p:spPr>
        <p:txBody>
          <a:bodyPr wrap="square" lIns="299880" tIns="149940" rIns="299880" bIns="149940" rtlCol="0" anchor="ctr"/>
          <a:lstStyle/>
          <a:p>
            <a:pPr algn="ctr">
              <a:lnSpc>
                <a:spcPct val="120000"/>
              </a:lnSpc>
            </a:pPr>
            <a:r>
              <a:rPr lang="en-US" sz="1476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Request Callback</a:t>
            </a:r>
            <a:endParaRPr lang="en-US" sz="1600" dirty="0"/>
          </a:p>
        </p:txBody>
      </p:sp>
      <p:sp>
        <p:nvSpPr>
          <p:cNvPr id="62" name="Text 59"/>
          <p:cNvSpPr/>
          <p:nvPr/>
        </p:nvSpPr>
        <p:spPr>
          <a:xfrm>
            <a:off x="6214664" y="6297246"/>
            <a:ext cx="549155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3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Free 15-min consultation · No commitment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CRM + AI Integrations — Turn Leads Into Booked Meetings Automatically</dc:title>
  <dc:subject>CRM + AI Integrations — Turn Leads Into Booked Meetings Automatically</dc:subject>
  <dc:creator>Kimi</dc:creator>
  <cp:lastModifiedBy>Kimi</cp:lastModifiedBy>
  <cp:revision>1</cp:revision>
  <dcterms:created xsi:type="dcterms:W3CDTF">2026-01-24T16:14:10Z</dcterms:created>
  <dcterms:modified xsi:type="dcterms:W3CDTF">2026-01-24T16:14:10Z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{"Label":"CRM + AI Integrations — Turn Leads Into Booked Meetings Automatically","ContentProducer":"001191110108MACG2KBH8F10000","ProduceID":"19bf0c70-a0a2-8a11-8000-0000cbeb2540","ReservedCode1":"","ContentPropagator":"001191110108MACG2KBH8F20000","PropagateID":"19bf0c70-a0a2-8a11-8000-0000cbeb2540","ReservedCode2":""}</vt:lpwstr>
  </property>
</Properties>
</file>